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Noto Serif" panose="02020600060500020200" pitchFamily="18" charset="0"/>
      <p:regular r:id="rId13"/>
    </p:embeddedFont>
    <p:embeddedFont>
      <p:font typeface="Noto Serif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92238" y="3063031"/>
            <a:ext cx="9445526" cy="1800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Hotel Guest Sentiment Analyzer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4967436"/>
            <a:ext cx="9445526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Automated Review Classification using Natural Language Processing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6202264"/>
            <a:ext cx="9445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An automated solution leveraging Python and NLP to transform raw guest feedback into actionable operational insights.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931961" y="935831"/>
            <a:ext cx="5911454" cy="67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87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Results &amp; Future Scope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31961" y="2309664"/>
            <a:ext cx="9594651" cy="5068640"/>
            <a:chOff x="0" y="0"/>
            <a:chExt cx="12792868" cy="6758187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2792837" cy="6758178"/>
            </a:xfrm>
            <a:custGeom>
              <a:avLst/>
              <a:gdLst/>
              <a:ahLst/>
              <a:cxnLst/>
              <a:rect l="l" t="t" r="r" b="b"/>
              <a:pathLst>
                <a:path w="12792837" h="6758178">
                  <a:moveTo>
                    <a:pt x="0" y="0"/>
                  </a:moveTo>
                  <a:lnTo>
                    <a:pt x="12792837" y="0"/>
                  </a:lnTo>
                  <a:lnTo>
                    <a:pt x="12792837" y="6758178"/>
                  </a:lnTo>
                  <a:lnTo>
                    <a:pt x="0" y="6758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" b="-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2665959" y="7416404"/>
            <a:ext cx="266254" cy="266254"/>
            <a:chOff x="0" y="0"/>
            <a:chExt cx="355005" cy="3550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5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324485" y="0"/>
                  </a:lnTo>
                  <a:cubicBezTo>
                    <a:pt x="341376" y="0"/>
                    <a:pt x="354965" y="13589"/>
                    <a:pt x="354965" y="30480"/>
                  </a:cubicBezTo>
                  <a:lnTo>
                    <a:pt x="354965" y="324485"/>
                  </a:lnTo>
                  <a:cubicBezTo>
                    <a:pt x="354965" y="341376"/>
                    <a:pt x="341376" y="354965"/>
                    <a:pt x="324485" y="354965"/>
                  </a:cubicBezTo>
                  <a:lnTo>
                    <a:pt x="30480" y="354965"/>
                  </a:lnTo>
                  <a:cubicBezTo>
                    <a:pt x="13589" y="354965"/>
                    <a:pt x="0" y="341376"/>
                    <a:pt x="0" y="324485"/>
                  </a:cubicBezTo>
                  <a:close/>
                </a:path>
              </a:pathLst>
            </a:custGeom>
            <a:solidFill>
              <a:srgbClr val="2B272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3008411" y="7464029"/>
            <a:ext cx="994767" cy="218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206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Positive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001220" y="7416404"/>
            <a:ext cx="266254" cy="266254"/>
            <a:chOff x="0" y="0"/>
            <a:chExt cx="355005" cy="35500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5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324485" y="0"/>
                  </a:lnTo>
                  <a:cubicBezTo>
                    <a:pt x="341376" y="0"/>
                    <a:pt x="354965" y="13589"/>
                    <a:pt x="354965" y="30480"/>
                  </a:cubicBezTo>
                  <a:lnTo>
                    <a:pt x="354965" y="324485"/>
                  </a:lnTo>
                  <a:cubicBezTo>
                    <a:pt x="354965" y="341376"/>
                    <a:pt x="341376" y="354965"/>
                    <a:pt x="324485" y="354965"/>
                  </a:cubicBezTo>
                  <a:lnTo>
                    <a:pt x="30480" y="354965"/>
                  </a:lnTo>
                  <a:cubicBezTo>
                    <a:pt x="13589" y="354965"/>
                    <a:pt x="0" y="341376"/>
                    <a:pt x="0" y="324485"/>
                  </a:cubicBezTo>
                  <a:close/>
                </a:path>
              </a:pathLst>
            </a:custGeom>
            <a:solidFill>
              <a:srgbClr val="6E655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5343674" y="7464029"/>
            <a:ext cx="1113681" cy="218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206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Negative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455396" y="7416404"/>
            <a:ext cx="266254" cy="266254"/>
            <a:chOff x="0" y="0"/>
            <a:chExt cx="355005" cy="3550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4965" cy="354965"/>
            </a:xfrm>
            <a:custGeom>
              <a:avLst/>
              <a:gdLst/>
              <a:ahLst/>
              <a:cxnLst/>
              <a:rect l="l" t="t" r="r" b="b"/>
              <a:pathLst>
                <a:path w="354965" h="354965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324485" y="0"/>
                  </a:lnTo>
                  <a:cubicBezTo>
                    <a:pt x="341376" y="0"/>
                    <a:pt x="354965" y="13589"/>
                    <a:pt x="354965" y="30480"/>
                  </a:cubicBezTo>
                  <a:lnTo>
                    <a:pt x="354965" y="324485"/>
                  </a:lnTo>
                  <a:cubicBezTo>
                    <a:pt x="354965" y="341376"/>
                    <a:pt x="341376" y="354965"/>
                    <a:pt x="324485" y="354965"/>
                  </a:cubicBezTo>
                  <a:lnTo>
                    <a:pt x="30480" y="354965"/>
                  </a:lnTo>
                  <a:cubicBezTo>
                    <a:pt x="13589" y="354965"/>
                    <a:pt x="0" y="341376"/>
                    <a:pt x="0" y="324485"/>
                  </a:cubicBezTo>
                  <a:close/>
                </a:path>
              </a:pathLst>
            </a:custGeom>
            <a:solidFill>
              <a:srgbClr val="AAA19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7797850" y="7464029"/>
            <a:ext cx="960388" cy="218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206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Neutral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1961" y="7905899"/>
            <a:ext cx="9594651" cy="92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Initial testing on the sample dataset reveals a skew toward positive guest experiences.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1180861" y="2304901"/>
            <a:ext cx="1074539" cy="2076153"/>
            <a:chOff x="0" y="0"/>
            <a:chExt cx="1432718" cy="2768203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1420114" cy="2755519"/>
            </a:xfrm>
            <a:custGeom>
              <a:avLst/>
              <a:gdLst/>
              <a:ahLst/>
              <a:cxnLst/>
              <a:rect l="l" t="t" r="r" b="b"/>
              <a:pathLst>
                <a:path w="1420114" h="2755519">
                  <a:moveTo>
                    <a:pt x="0" y="713105"/>
                  </a:moveTo>
                  <a:cubicBezTo>
                    <a:pt x="0" y="319278"/>
                    <a:pt x="317881" y="0"/>
                    <a:pt x="710057" y="0"/>
                  </a:cubicBezTo>
                  <a:cubicBezTo>
                    <a:pt x="1102233" y="0"/>
                    <a:pt x="1420114" y="319278"/>
                    <a:pt x="1420114" y="713105"/>
                  </a:cubicBezTo>
                  <a:lnTo>
                    <a:pt x="1420114" y="2042414"/>
                  </a:lnTo>
                  <a:cubicBezTo>
                    <a:pt x="1420114" y="2436241"/>
                    <a:pt x="1102233" y="2755519"/>
                    <a:pt x="710057" y="2755519"/>
                  </a:cubicBezTo>
                  <a:cubicBezTo>
                    <a:pt x="317881" y="2755519"/>
                    <a:pt x="0" y="2436241"/>
                    <a:pt x="0" y="2042414"/>
                  </a:cubicBezTo>
                  <a:close/>
                </a:path>
              </a:pathLst>
            </a:custGeom>
            <a:solidFill>
              <a:srgbClr val="6F7F71">
                <a:alpha val="2470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432814" cy="2768219"/>
            </a:xfrm>
            <a:custGeom>
              <a:avLst/>
              <a:gdLst/>
              <a:ahLst/>
              <a:cxnLst/>
              <a:rect l="l" t="t" r="r" b="b"/>
              <a:pathLst>
                <a:path w="1432814" h="2768219">
                  <a:moveTo>
                    <a:pt x="0" y="719455"/>
                  </a:moveTo>
                  <a:cubicBezTo>
                    <a:pt x="0" y="322072"/>
                    <a:pt x="320675" y="0"/>
                    <a:pt x="716407" y="0"/>
                  </a:cubicBezTo>
                  <a:cubicBezTo>
                    <a:pt x="718312" y="0"/>
                    <a:pt x="720217" y="889"/>
                    <a:pt x="721360" y="2413"/>
                  </a:cubicBezTo>
                  <a:lnTo>
                    <a:pt x="716407" y="6350"/>
                  </a:lnTo>
                  <a:lnTo>
                    <a:pt x="716407" y="0"/>
                  </a:lnTo>
                  <a:lnTo>
                    <a:pt x="716407" y="6350"/>
                  </a:lnTo>
                  <a:lnTo>
                    <a:pt x="716407" y="0"/>
                  </a:lnTo>
                  <a:cubicBezTo>
                    <a:pt x="1112012" y="0"/>
                    <a:pt x="1432814" y="322072"/>
                    <a:pt x="1432814" y="719455"/>
                  </a:cubicBezTo>
                  <a:lnTo>
                    <a:pt x="1432814" y="2048764"/>
                  </a:lnTo>
                  <a:lnTo>
                    <a:pt x="1426464" y="2048764"/>
                  </a:lnTo>
                  <a:lnTo>
                    <a:pt x="1432814" y="2048764"/>
                  </a:lnTo>
                  <a:cubicBezTo>
                    <a:pt x="1432814" y="2446020"/>
                    <a:pt x="1112139" y="2768219"/>
                    <a:pt x="716407" y="2768219"/>
                  </a:cubicBezTo>
                  <a:lnTo>
                    <a:pt x="716407" y="2761869"/>
                  </a:lnTo>
                  <a:lnTo>
                    <a:pt x="716407" y="2768219"/>
                  </a:lnTo>
                  <a:cubicBezTo>
                    <a:pt x="320675" y="2768219"/>
                    <a:pt x="0" y="2446020"/>
                    <a:pt x="0" y="2048764"/>
                  </a:cubicBezTo>
                  <a:lnTo>
                    <a:pt x="0" y="719455"/>
                  </a:lnTo>
                  <a:lnTo>
                    <a:pt x="6350" y="719455"/>
                  </a:lnTo>
                  <a:lnTo>
                    <a:pt x="0" y="719455"/>
                  </a:lnTo>
                  <a:moveTo>
                    <a:pt x="12700" y="719455"/>
                  </a:moveTo>
                  <a:lnTo>
                    <a:pt x="12700" y="2048764"/>
                  </a:lnTo>
                  <a:lnTo>
                    <a:pt x="6350" y="2048764"/>
                  </a:lnTo>
                  <a:lnTo>
                    <a:pt x="12700" y="2048764"/>
                  </a:lnTo>
                  <a:cubicBezTo>
                    <a:pt x="12700" y="2439162"/>
                    <a:pt x="327787" y="2755519"/>
                    <a:pt x="716407" y="2755519"/>
                  </a:cubicBezTo>
                  <a:cubicBezTo>
                    <a:pt x="1105027" y="2755519"/>
                    <a:pt x="1420114" y="2439162"/>
                    <a:pt x="1420114" y="2048764"/>
                  </a:cubicBezTo>
                  <a:lnTo>
                    <a:pt x="1420114" y="719455"/>
                  </a:lnTo>
                  <a:lnTo>
                    <a:pt x="1426464" y="719455"/>
                  </a:lnTo>
                  <a:lnTo>
                    <a:pt x="1420114" y="719455"/>
                  </a:lnTo>
                  <a:cubicBezTo>
                    <a:pt x="1419987" y="329057"/>
                    <a:pt x="1104900" y="12700"/>
                    <a:pt x="716407" y="12700"/>
                  </a:cubicBezTo>
                  <a:cubicBezTo>
                    <a:pt x="714502" y="12700"/>
                    <a:pt x="712597" y="11811"/>
                    <a:pt x="711454" y="10287"/>
                  </a:cubicBezTo>
                  <a:lnTo>
                    <a:pt x="716407" y="6350"/>
                  </a:lnTo>
                  <a:lnTo>
                    <a:pt x="716407" y="12700"/>
                  </a:lnTo>
                  <a:cubicBezTo>
                    <a:pt x="327787" y="12700"/>
                    <a:pt x="12700" y="329057"/>
                    <a:pt x="12700" y="719455"/>
                  </a:cubicBezTo>
                  <a:close/>
                </a:path>
              </a:pathLst>
            </a:custGeom>
            <a:solidFill>
              <a:srgbClr val="88988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11518404" y="3150542"/>
            <a:ext cx="399306" cy="44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3125">
                <a:solidFill>
                  <a:srgbClr val="FFFFFF"/>
                </a:solidFill>
                <a:latin typeface="Noto Serif"/>
                <a:ea typeface="Noto Serif"/>
                <a:cs typeface="Noto Serif"/>
                <a:sym typeface="Noto Serif"/>
              </a:rPr>
              <a:t>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516891" y="2556868"/>
            <a:ext cx="3328392" cy="4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Deep Learning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16891" y="3181945"/>
            <a:ext cx="4848671" cy="92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Transition to LSTM/BERT models for higher accuracy.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1180861" y="4637782"/>
            <a:ext cx="1074539" cy="2076153"/>
            <a:chOff x="0" y="0"/>
            <a:chExt cx="1432718" cy="2768203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1420114" cy="2755519"/>
            </a:xfrm>
            <a:custGeom>
              <a:avLst/>
              <a:gdLst/>
              <a:ahLst/>
              <a:cxnLst/>
              <a:rect l="l" t="t" r="r" b="b"/>
              <a:pathLst>
                <a:path w="1420114" h="2755519">
                  <a:moveTo>
                    <a:pt x="0" y="713105"/>
                  </a:moveTo>
                  <a:cubicBezTo>
                    <a:pt x="0" y="319278"/>
                    <a:pt x="317881" y="0"/>
                    <a:pt x="710057" y="0"/>
                  </a:cubicBezTo>
                  <a:cubicBezTo>
                    <a:pt x="1102233" y="0"/>
                    <a:pt x="1420114" y="319278"/>
                    <a:pt x="1420114" y="713105"/>
                  </a:cubicBezTo>
                  <a:lnTo>
                    <a:pt x="1420114" y="2042414"/>
                  </a:lnTo>
                  <a:cubicBezTo>
                    <a:pt x="1420114" y="2436241"/>
                    <a:pt x="1102233" y="2755519"/>
                    <a:pt x="710057" y="2755519"/>
                  </a:cubicBezTo>
                  <a:cubicBezTo>
                    <a:pt x="317881" y="2755519"/>
                    <a:pt x="0" y="2436241"/>
                    <a:pt x="0" y="2042414"/>
                  </a:cubicBezTo>
                  <a:close/>
                </a:path>
              </a:pathLst>
            </a:custGeom>
            <a:solidFill>
              <a:srgbClr val="6F7F71">
                <a:alpha val="2470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1432814" cy="2768219"/>
            </a:xfrm>
            <a:custGeom>
              <a:avLst/>
              <a:gdLst/>
              <a:ahLst/>
              <a:cxnLst/>
              <a:rect l="l" t="t" r="r" b="b"/>
              <a:pathLst>
                <a:path w="1432814" h="2768219">
                  <a:moveTo>
                    <a:pt x="0" y="719455"/>
                  </a:moveTo>
                  <a:cubicBezTo>
                    <a:pt x="0" y="322072"/>
                    <a:pt x="320675" y="0"/>
                    <a:pt x="716407" y="0"/>
                  </a:cubicBezTo>
                  <a:cubicBezTo>
                    <a:pt x="718312" y="0"/>
                    <a:pt x="720217" y="889"/>
                    <a:pt x="721360" y="2413"/>
                  </a:cubicBezTo>
                  <a:lnTo>
                    <a:pt x="716407" y="6350"/>
                  </a:lnTo>
                  <a:lnTo>
                    <a:pt x="716407" y="0"/>
                  </a:lnTo>
                  <a:lnTo>
                    <a:pt x="716407" y="6350"/>
                  </a:lnTo>
                  <a:lnTo>
                    <a:pt x="716407" y="0"/>
                  </a:lnTo>
                  <a:cubicBezTo>
                    <a:pt x="1112012" y="0"/>
                    <a:pt x="1432814" y="322072"/>
                    <a:pt x="1432814" y="719455"/>
                  </a:cubicBezTo>
                  <a:lnTo>
                    <a:pt x="1432814" y="2048764"/>
                  </a:lnTo>
                  <a:lnTo>
                    <a:pt x="1426464" y="2048764"/>
                  </a:lnTo>
                  <a:lnTo>
                    <a:pt x="1432814" y="2048764"/>
                  </a:lnTo>
                  <a:cubicBezTo>
                    <a:pt x="1432814" y="2446020"/>
                    <a:pt x="1112139" y="2768219"/>
                    <a:pt x="716407" y="2768219"/>
                  </a:cubicBezTo>
                  <a:lnTo>
                    <a:pt x="716407" y="2761869"/>
                  </a:lnTo>
                  <a:lnTo>
                    <a:pt x="716407" y="2768219"/>
                  </a:lnTo>
                  <a:cubicBezTo>
                    <a:pt x="320675" y="2768219"/>
                    <a:pt x="0" y="2446020"/>
                    <a:pt x="0" y="2048764"/>
                  </a:cubicBezTo>
                  <a:lnTo>
                    <a:pt x="0" y="719455"/>
                  </a:lnTo>
                  <a:lnTo>
                    <a:pt x="6350" y="719455"/>
                  </a:lnTo>
                  <a:lnTo>
                    <a:pt x="0" y="719455"/>
                  </a:lnTo>
                  <a:moveTo>
                    <a:pt x="12700" y="719455"/>
                  </a:moveTo>
                  <a:lnTo>
                    <a:pt x="12700" y="2048764"/>
                  </a:lnTo>
                  <a:lnTo>
                    <a:pt x="6350" y="2048764"/>
                  </a:lnTo>
                  <a:lnTo>
                    <a:pt x="12700" y="2048764"/>
                  </a:lnTo>
                  <a:cubicBezTo>
                    <a:pt x="12700" y="2439162"/>
                    <a:pt x="327787" y="2755519"/>
                    <a:pt x="716407" y="2755519"/>
                  </a:cubicBezTo>
                  <a:cubicBezTo>
                    <a:pt x="1105027" y="2755519"/>
                    <a:pt x="1420114" y="2439162"/>
                    <a:pt x="1420114" y="2048764"/>
                  </a:cubicBezTo>
                  <a:lnTo>
                    <a:pt x="1420114" y="719455"/>
                  </a:lnTo>
                  <a:lnTo>
                    <a:pt x="1426464" y="719455"/>
                  </a:lnTo>
                  <a:lnTo>
                    <a:pt x="1420114" y="719455"/>
                  </a:lnTo>
                  <a:cubicBezTo>
                    <a:pt x="1419987" y="329057"/>
                    <a:pt x="1104900" y="12700"/>
                    <a:pt x="716407" y="12700"/>
                  </a:cubicBezTo>
                  <a:cubicBezTo>
                    <a:pt x="714502" y="12700"/>
                    <a:pt x="712597" y="11811"/>
                    <a:pt x="711454" y="10287"/>
                  </a:cubicBezTo>
                  <a:lnTo>
                    <a:pt x="716407" y="6350"/>
                  </a:lnTo>
                  <a:lnTo>
                    <a:pt x="716407" y="12700"/>
                  </a:lnTo>
                  <a:cubicBezTo>
                    <a:pt x="327787" y="12700"/>
                    <a:pt x="12700" y="329057"/>
                    <a:pt x="12700" y="719455"/>
                  </a:cubicBezTo>
                  <a:close/>
                </a:path>
              </a:pathLst>
            </a:custGeom>
            <a:solidFill>
              <a:srgbClr val="88988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0" name="TextBox 30"/>
          <p:cNvSpPr txBox="1"/>
          <p:nvPr/>
        </p:nvSpPr>
        <p:spPr>
          <a:xfrm>
            <a:off x="11518404" y="5483424"/>
            <a:ext cx="399306" cy="44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3125">
                <a:solidFill>
                  <a:srgbClr val="FFFFFF"/>
                </a:solidFill>
                <a:latin typeface="Noto Serif"/>
                <a:ea typeface="Noto Serif"/>
                <a:cs typeface="Noto Serif"/>
                <a:sym typeface="Noto Serif"/>
              </a:rPr>
              <a:t>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516891" y="4889748"/>
            <a:ext cx="3328392" cy="4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Live API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516891" y="5514826"/>
            <a:ext cx="4848671" cy="92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Integration with Tripadvisor/Google APIs for live fetching.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1180861" y="6970662"/>
            <a:ext cx="1074539" cy="2076152"/>
            <a:chOff x="0" y="0"/>
            <a:chExt cx="1432718" cy="2768203"/>
          </a:xfrm>
        </p:grpSpPr>
        <p:sp>
          <p:nvSpPr>
            <p:cNvPr id="34" name="Freeform 34"/>
            <p:cNvSpPr/>
            <p:nvPr/>
          </p:nvSpPr>
          <p:spPr>
            <a:xfrm>
              <a:off x="6350" y="6350"/>
              <a:ext cx="1420114" cy="2755519"/>
            </a:xfrm>
            <a:custGeom>
              <a:avLst/>
              <a:gdLst/>
              <a:ahLst/>
              <a:cxnLst/>
              <a:rect l="l" t="t" r="r" b="b"/>
              <a:pathLst>
                <a:path w="1420114" h="2755519">
                  <a:moveTo>
                    <a:pt x="0" y="713105"/>
                  </a:moveTo>
                  <a:cubicBezTo>
                    <a:pt x="0" y="319278"/>
                    <a:pt x="317881" y="0"/>
                    <a:pt x="710057" y="0"/>
                  </a:cubicBezTo>
                  <a:cubicBezTo>
                    <a:pt x="1102233" y="0"/>
                    <a:pt x="1420114" y="319278"/>
                    <a:pt x="1420114" y="713105"/>
                  </a:cubicBezTo>
                  <a:lnTo>
                    <a:pt x="1420114" y="2042414"/>
                  </a:lnTo>
                  <a:cubicBezTo>
                    <a:pt x="1420114" y="2436241"/>
                    <a:pt x="1102233" y="2755519"/>
                    <a:pt x="710057" y="2755519"/>
                  </a:cubicBezTo>
                  <a:cubicBezTo>
                    <a:pt x="317881" y="2755519"/>
                    <a:pt x="0" y="2436241"/>
                    <a:pt x="0" y="2042414"/>
                  </a:cubicBezTo>
                  <a:close/>
                </a:path>
              </a:pathLst>
            </a:custGeom>
            <a:solidFill>
              <a:srgbClr val="6F7F71">
                <a:alpha val="2470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1432814" cy="2768219"/>
            </a:xfrm>
            <a:custGeom>
              <a:avLst/>
              <a:gdLst/>
              <a:ahLst/>
              <a:cxnLst/>
              <a:rect l="l" t="t" r="r" b="b"/>
              <a:pathLst>
                <a:path w="1432814" h="2768219">
                  <a:moveTo>
                    <a:pt x="0" y="719455"/>
                  </a:moveTo>
                  <a:cubicBezTo>
                    <a:pt x="0" y="322072"/>
                    <a:pt x="320675" y="0"/>
                    <a:pt x="716407" y="0"/>
                  </a:cubicBezTo>
                  <a:cubicBezTo>
                    <a:pt x="718312" y="0"/>
                    <a:pt x="720217" y="889"/>
                    <a:pt x="721360" y="2413"/>
                  </a:cubicBezTo>
                  <a:lnTo>
                    <a:pt x="716407" y="6350"/>
                  </a:lnTo>
                  <a:lnTo>
                    <a:pt x="716407" y="0"/>
                  </a:lnTo>
                  <a:lnTo>
                    <a:pt x="716407" y="6350"/>
                  </a:lnTo>
                  <a:lnTo>
                    <a:pt x="716407" y="0"/>
                  </a:lnTo>
                  <a:cubicBezTo>
                    <a:pt x="1112012" y="0"/>
                    <a:pt x="1432814" y="322072"/>
                    <a:pt x="1432814" y="719455"/>
                  </a:cubicBezTo>
                  <a:lnTo>
                    <a:pt x="1432814" y="2048764"/>
                  </a:lnTo>
                  <a:lnTo>
                    <a:pt x="1426464" y="2048764"/>
                  </a:lnTo>
                  <a:lnTo>
                    <a:pt x="1432814" y="2048764"/>
                  </a:lnTo>
                  <a:cubicBezTo>
                    <a:pt x="1432814" y="2446020"/>
                    <a:pt x="1112139" y="2768219"/>
                    <a:pt x="716407" y="2768219"/>
                  </a:cubicBezTo>
                  <a:lnTo>
                    <a:pt x="716407" y="2761869"/>
                  </a:lnTo>
                  <a:lnTo>
                    <a:pt x="716407" y="2768219"/>
                  </a:lnTo>
                  <a:cubicBezTo>
                    <a:pt x="320675" y="2768219"/>
                    <a:pt x="0" y="2446020"/>
                    <a:pt x="0" y="2048764"/>
                  </a:cubicBezTo>
                  <a:lnTo>
                    <a:pt x="0" y="719455"/>
                  </a:lnTo>
                  <a:lnTo>
                    <a:pt x="6350" y="719455"/>
                  </a:lnTo>
                  <a:lnTo>
                    <a:pt x="0" y="719455"/>
                  </a:lnTo>
                  <a:moveTo>
                    <a:pt x="12700" y="719455"/>
                  </a:moveTo>
                  <a:lnTo>
                    <a:pt x="12700" y="2048764"/>
                  </a:lnTo>
                  <a:lnTo>
                    <a:pt x="6350" y="2048764"/>
                  </a:lnTo>
                  <a:lnTo>
                    <a:pt x="12700" y="2048764"/>
                  </a:lnTo>
                  <a:cubicBezTo>
                    <a:pt x="12700" y="2439162"/>
                    <a:pt x="327787" y="2755519"/>
                    <a:pt x="716407" y="2755519"/>
                  </a:cubicBezTo>
                  <a:cubicBezTo>
                    <a:pt x="1105027" y="2755519"/>
                    <a:pt x="1420114" y="2439162"/>
                    <a:pt x="1420114" y="2048764"/>
                  </a:cubicBezTo>
                  <a:lnTo>
                    <a:pt x="1420114" y="719455"/>
                  </a:lnTo>
                  <a:lnTo>
                    <a:pt x="1426464" y="719455"/>
                  </a:lnTo>
                  <a:lnTo>
                    <a:pt x="1420114" y="719455"/>
                  </a:lnTo>
                  <a:cubicBezTo>
                    <a:pt x="1419987" y="329057"/>
                    <a:pt x="1104900" y="12700"/>
                    <a:pt x="716407" y="12700"/>
                  </a:cubicBezTo>
                  <a:cubicBezTo>
                    <a:pt x="714502" y="12700"/>
                    <a:pt x="712597" y="11811"/>
                    <a:pt x="711454" y="10287"/>
                  </a:cubicBezTo>
                  <a:lnTo>
                    <a:pt x="716407" y="6350"/>
                  </a:lnTo>
                  <a:lnTo>
                    <a:pt x="716407" y="12700"/>
                  </a:lnTo>
                  <a:cubicBezTo>
                    <a:pt x="327787" y="12700"/>
                    <a:pt x="12700" y="329057"/>
                    <a:pt x="12700" y="719455"/>
                  </a:cubicBezTo>
                  <a:close/>
                </a:path>
              </a:pathLst>
            </a:custGeom>
            <a:solidFill>
              <a:srgbClr val="88988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6" name="TextBox 36"/>
          <p:cNvSpPr txBox="1"/>
          <p:nvPr/>
        </p:nvSpPr>
        <p:spPr>
          <a:xfrm>
            <a:off x="11518404" y="7816304"/>
            <a:ext cx="399306" cy="44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3125">
                <a:solidFill>
                  <a:srgbClr val="FFFFFF"/>
                </a:solidFill>
                <a:latin typeface="Noto Serif"/>
                <a:ea typeface="Noto Serif"/>
                <a:cs typeface="Noto Serif"/>
                <a:sym typeface="Noto Serif"/>
              </a:rPr>
              <a:t>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516891" y="7222629"/>
            <a:ext cx="3328392" cy="4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Mobile App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516891" y="7847708"/>
            <a:ext cx="4848671" cy="92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Development of a manager-facing mobile application.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5528179" y="1839217"/>
            <a:ext cx="7333655" cy="80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0"/>
              </a:lnSpc>
            </a:pPr>
            <a:r>
              <a:rPr lang="en-US" sz="5087" b="1">
                <a:solidFill>
                  <a:srgbClr val="3A3A3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Meet the Project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36590" y="3022010"/>
            <a:ext cx="13022160" cy="6065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6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8106"/>
              </a:lnSpc>
              <a:spcBef>
                <a:spcPct val="0"/>
              </a:spcBef>
            </a:pPr>
            <a:r>
              <a:rPr lang="en-US" sz="4906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1. P. Rajesh Babu – AP23110011369</a:t>
            </a:r>
          </a:p>
          <a:p>
            <a:pPr algn="l">
              <a:lnSpc>
                <a:spcPts val="8106"/>
              </a:lnSpc>
              <a:spcBef>
                <a:spcPct val="0"/>
              </a:spcBef>
            </a:pPr>
            <a:r>
              <a:rPr lang="en-US" sz="4906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2. S. Nagarjuna – AP23110011370</a:t>
            </a:r>
          </a:p>
          <a:p>
            <a:pPr algn="l">
              <a:lnSpc>
                <a:spcPts val="8106"/>
              </a:lnSpc>
              <a:spcBef>
                <a:spcPct val="0"/>
              </a:spcBef>
            </a:pPr>
            <a:r>
              <a:rPr lang="en-US" sz="4906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3. L. Jashwanth – AP23110011398</a:t>
            </a:r>
          </a:p>
          <a:p>
            <a:pPr algn="l">
              <a:lnSpc>
                <a:spcPts val="8106"/>
              </a:lnSpc>
              <a:spcBef>
                <a:spcPct val="0"/>
              </a:spcBef>
            </a:pPr>
            <a:r>
              <a:rPr lang="en-US" sz="4906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4. U. Naveen – AP23110011502</a:t>
            </a:r>
          </a:p>
          <a:p>
            <a:pPr algn="l">
              <a:lnSpc>
                <a:spcPts val="8106"/>
              </a:lnSpc>
              <a:spcBef>
                <a:spcPct val="0"/>
              </a:spcBef>
            </a:pPr>
            <a:r>
              <a:rPr lang="en-US" sz="4906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5. K. Sainath – AP23110011646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882551" y="876300"/>
            <a:ext cx="9782175" cy="649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7"/>
              </a:lnSpc>
            </a:pPr>
            <a:r>
              <a:rPr lang="en-US" sz="3937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The Challenge: Manual Analysis at Scale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82551" y="2187625"/>
            <a:ext cx="6239916" cy="6239916"/>
            <a:chOff x="0" y="0"/>
            <a:chExt cx="8319888" cy="8319888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8319897" cy="8319897"/>
            </a:xfrm>
            <a:custGeom>
              <a:avLst/>
              <a:gdLst/>
              <a:ahLst/>
              <a:cxnLst/>
              <a:rect l="l" t="t" r="r" b="b"/>
              <a:pathLst>
                <a:path w="8319897" h="8319897">
                  <a:moveTo>
                    <a:pt x="0" y="0"/>
                  </a:moveTo>
                  <a:lnTo>
                    <a:pt x="8319897" y="0"/>
                  </a:lnTo>
                  <a:lnTo>
                    <a:pt x="8319897" y="8319897"/>
                  </a:lnTo>
                  <a:lnTo>
                    <a:pt x="0" y="8319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7747247" y="2321495"/>
            <a:ext cx="126057" cy="126057"/>
            <a:chOff x="0" y="0"/>
            <a:chExt cx="168077" cy="1680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8148" cy="168148"/>
            </a:xfrm>
            <a:custGeom>
              <a:avLst/>
              <a:gdLst/>
              <a:ahLst/>
              <a:cxnLst/>
              <a:rect l="l" t="t" r="r" b="b"/>
              <a:pathLst>
                <a:path w="168148" h="168148">
                  <a:moveTo>
                    <a:pt x="0" y="84074"/>
                  </a:moveTo>
                  <a:cubicBezTo>
                    <a:pt x="0" y="37592"/>
                    <a:pt x="37592" y="0"/>
                    <a:pt x="84074" y="0"/>
                  </a:cubicBezTo>
                  <a:cubicBezTo>
                    <a:pt x="130556" y="0"/>
                    <a:pt x="168148" y="37592"/>
                    <a:pt x="168148" y="84074"/>
                  </a:cubicBezTo>
                  <a:cubicBezTo>
                    <a:pt x="168148" y="130556"/>
                    <a:pt x="130556" y="168148"/>
                    <a:pt x="84074" y="168148"/>
                  </a:cubicBezTo>
                  <a:cubicBezTo>
                    <a:pt x="37592" y="168148"/>
                    <a:pt x="0" y="130429"/>
                    <a:pt x="0" y="84074"/>
                  </a:cubicBezTo>
                  <a:close/>
                </a:path>
              </a:pathLst>
            </a:custGeom>
            <a:solidFill>
              <a:srgbClr val="E6DED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8125420" y="2187625"/>
            <a:ext cx="3152031" cy="393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Volume Overload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25420" y="2747963"/>
            <a:ext cx="9289405" cy="892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Hotels receive hundreds of guest reviews daily across multiple platforms, making manual reading impossible.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747247" y="4278436"/>
            <a:ext cx="126057" cy="126058"/>
            <a:chOff x="0" y="0"/>
            <a:chExt cx="168077" cy="1680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8148" cy="168148"/>
            </a:xfrm>
            <a:custGeom>
              <a:avLst/>
              <a:gdLst/>
              <a:ahLst/>
              <a:cxnLst/>
              <a:rect l="l" t="t" r="r" b="b"/>
              <a:pathLst>
                <a:path w="168148" h="168148">
                  <a:moveTo>
                    <a:pt x="0" y="84074"/>
                  </a:moveTo>
                  <a:cubicBezTo>
                    <a:pt x="0" y="37592"/>
                    <a:pt x="37592" y="0"/>
                    <a:pt x="84074" y="0"/>
                  </a:cubicBezTo>
                  <a:cubicBezTo>
                    <a:pt x="130556" y="0"/>
                    <a:pt x="168148" y="37592"/>
                    <a:pt x="168148" y="84074"/>
                  </a:cubicBezTo>
                  <a:cubicBezTo>
                    <a:pt x="168148" y="130556"/>
                    <a:pt x="130556" y="168148"/>
                    <a:pt x="84074" y="168148"/>
                  </a:cubicBezTo>
                  <a:cubicBezTo>
                    <a:pt x="37592" y="168148"/>
                    <a:pt x="0" y="130429"/>
                    <a:pt x="0" y="84074"/>
                  </a:cubicBezTo>
                  <a:close/>
                </a:path>
              </a:pathLst>
            </a:custGeom>
            <a:solidFill>
              <a:srgbClr val="E6DED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7" name="TextBox 17"/>
          <p:cNvSpPr txBox="1"/>
          <p:nvPr/>
        </p:nvSpPr>
        <p:spPr>
          <a:xfrm>
            <a:off x="8125420" y="4144566"/>
            <a:ext cx="3152031" cy="393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Subjectivity Bias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25420" y="4704904"/>
            <a:ext cx="9289405" cy="892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Manual interpretation varies by employee, leading to inconsistent data tagging.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747247" y="6235377"/>
            <a:ext cx="126057" cy="126057"/>
            <a:chOff x="0" y="0"/>
            <a:chExt cx="168077" cy="16807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68148" cy="168148"/>
            </a:xfrm>
            <a:custGeom>
              <a:avLst/>
              <a:gdLst/>
              <a:ahLst/>
              <a:cxnLst/>
              <a:rect l="l" t="t" r="r" b="b"/>
              <a:pathLst>
                <a:path w="168148" h="168148">
                  <a:moveTo>
                    <a:pt x="0" y="84074"/>
                  </a:moveTo>
                  <a:cubicBezTo>
                    <a:pt x="0" y="37592"/>
                    <a:pt x="37592" y="0"/>
                    <a:pt x="84074" y="0"/>
                  </a:cubicBezTo>
                  <a:cubicBezTo>
                    <a:pt x="130556" y="0"/>
                    <a:pt x="168148" y="37592"/>
                    <a:pt x="168148" y="84074"/>
                  </a:cubicBezTo>
                  <a:cubicBezTo>
                    <a:pt x="168148" y="130556"/>
                    <a:pt x="130556" y="168148"/>
                    <a:pt x="84074" y="168148"/>
                  </a:cubicBezTo>
                  <a:cubicBezTo>
                    <a:pt x="37592" y="168148"/>
                    <a:pt x="0" y="130429"/>
                    <a:pt x="0" y="84074"/>
                  </a:cubicBezTo>
                  <a:close/>
                </a:path>
              </a:pathLst>
            </a:custGeom>
            <a:solidFill>
              <a:srgbClr val="E6DED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TextBox 21"/>
          <p:cNvSpPr txBox="1"/>
          <p:nvPr/>
        </p:nvSpPr>
        <p:spPr>
          <a:xfrm>
            <a:off x="8125420" y="6101506"/>
            <a:ext cx="3152031" cy="393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Slow Reaction Time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25420" y="6661845"/>
            <a:ext cx="9289405" cy="489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Critical negative feedback gets buried, preventing timely service recovery.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747247" y="7788994"/>
            <a:ext cx="126057" cy="126057"/>
            <a:chOff x="0" y="0"/>
            <a:chExt cx="168077" cy="16807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68148" cy="168148"/>
            </a:xfrm>
            <a:custGeom>
              <a:avLst/>
              <a:gdLst/>
              <a:ahLst/>
              <a:cxnLst/>
              <a:rect l="l" t="t" r="r" b="b"/>
              <a:pathLst>
                <a:path w="168148" h="168148">
                  <a:moveTo>
                    <a:pt x="0" y="84074"/>
                  </a:moveTo>
                  <a:cubicBezTo>
                    <a:pt x="0" y="37592"/>
                    <a:pt x="37592" y="0"/>
                    <a:pt x="84074" y="0"/>
                  </a:cubicBezTo>
                  <a:cubicBezTo>
                    <a:pt x="130556" y="0"/>
                    <a:pt x="168148" y="37592"/>
                    <a:pt x="168148" y="84074"/>
                  </a:cubicBezTo>
                  <a:cubicBezTo>
                    <a:pt x="168148" y="130556"/>
                    <a:pt x="130556" y="168148"/>
                    <a:pt x="84074" y="168148"/>
                  </a:cubicBezTo>
                  <a:cubicBezTo>
                    <a:pt x="37592" y="168148"/>
                    <a:pt x="0" y="130429"/>
                    <a:pt x="0" y="84074"/>
                  </a:cubicBezTo>
                  <a:close/>
                </a:path>
              </a:pathLst>
            </a:custGeom>
            <a:solidFill>
              <a:srgbClr val="E6DED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5" name="TextBox 25"/>
          <p:cNvSpPr txBox="1"/>
          <p:nvPr/>
        </p:nvSpPr>
        <p:spPr>
          <a:xfrm>
            <a:off x="8125420" y="7655124"/>
            <a:ext cx="3152031" cy="393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Pattern Blindness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25420" y="8215461"/>
            <a:ext cx="9289405" cy="892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It is difficult for humans to spot aggregate trends across thousands of data points quickly.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992238" y="1233339"/>
            <a:ext cx="5670649" cy="727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Project 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2442419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Our system is designed to automate the feedback loop and provide real-time clarity.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992238" y="3300710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5333" b="-533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92238" y="4354265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Automated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4891087"/>
            <a:ext cx="7974509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Develop a system to instantly process reviews without human intervention.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9321105" y="3300710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5999" r="-15999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321105" y="4354265"/>
            <a:ext cx="391239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Accurate Classification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21105" y="4891087"/>
            <a:ext cx="7974658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Classify sentiment as Positive, Negative, or Neutral with high precision.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992238" y="6451104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666" r="-4666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92238" y="7504659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Real-Time Insights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2238" y="8041481"/>
            <a:ext cx="7974509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Provide immediate visual feedback via a web interface for operations teams.</a:t>
            </a:r>
          </a:p>
        </p:txBody>
      </p:sp>
      <p:sp>
        <p:nvSpPr>
          <p:cNvPr id="19" name="Freeform 19" descr="preencoded.png"/>
          <p:cNvSpPr/>
          <p:nvPr/>
        </p:nvSpPr>
        <p:spPr>
          <a:xfrm>
            <a:off x="9321105" y="6451104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7333" b="-7333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9321105" y="7504659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Batch Processing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21105" y="8041481"/>
            <a:ext cx="7974658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Support bulk analysis of historical data via CSV file uploads.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992238" y="2215902"/>
            <a:ext cx="10533460" cy="727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System Architecture: The 3-Tier Model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3424981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A robust architecture ensures scalability and separation of concerns.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73188" y="5114776"/>
            <a:ext cx="5283547" cy="2956322"/>
            <a:chOff x="0" y="0"/>
            <a:chExt cx="7044730" cy="3941763"/>
          </a:xfrm>
        </p:grpSpPr>
        <p:sp>
          <p:nvSpPr>
            <p:cNvPr id="11" name="Freeform 11"/>
            <p:cNvSpPr/>
            <p:nvPr/>
          </p:nvSpPr>
          <p:spPr>
            <a:xfrm>
              <a:off x="25400" y="25400"/>
              <a:ext cx="6994017" cy="3890899"/>
            </a:xfrm>
            <a:custGeom>
              <a:avLst/>
              <a:gdLst/>
              <a:ahLst/>
              <a:cxnLst/>
              <a:rect l="l" t="t" r="r" b="b"/>
              <a:pathLst>
                <a:path w="6994017" h="3890899">
                  <a:moveTo>
                    <a:pt x="0" y="158750"/>
                  </a:moveTo>
                  <a:cubicBezTo>
                    <a:pt x="0" y="71120"/>
                    <a:pt x="71501" y="0"/>
                    <a:pt x="159766" y="0"/>
                  </a:cubicBezTo>
                  <a:lnTo>
                    <a:pt x="6834251" y="0"/>
                  </a:lnTo>
                  <a:cubicBezTo>
                    <a:pt x="6922516" y="0"/>
                    <a:pt x="6994017" y="71120"/>
                    <a:pt x="6994017" y="158750"/>
                  </a:cubicBezTo>
                  <a:lnTo>
                    <a:pt x="6994017" y="3732149"/>
                  </a:lnTo>
                  <a:cubicBezTo>
                    <a:pt x="6994017" y="3819906"/>
                    <a:pt x="6922516" y="3890899"/>
                    <a:pt x="6834251" y="3890899"/>
                  </a:cubicBezTo>
                  <a:lnTo>
                    <a:pt x="159766" y="3890899"/>
                  </a:lnTo>
                  <a:cubicBezTo>
                    <a:pt x="71501" y="3890899"/>
                    <a:pt x="0" y="3819779"/>
                    <a:pt x="0" y="3732149"/>
                  </a:cubicBezTo>
                  <a:close/>
                </a:path>
              </a:pathLst>
            </a:custGeom>
            <a:solidFill>
              <a:srgbClr val="FDFBF7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7044817" cy="3941699"/>
            </a:xfrm>
            <a:custGeom>
              <a:avLst/>
              <a:gdLst/>
              <a:ahLst/>
              <a:cxnLst/>
              <a:rect l="l" t="t" r="r" b="b"/>
              <a:pathLst>
                <a:path w="7044817" h="3941699">
                  <a:moveTo>
                    <a:pt x="0" y="184150"/>
                  </a:moveTo>
                  <a:cubicBezTo>
                    <a:pt x="0" y="82296"/>
                    <a:pt x="83058" y="0"/>
                    <a:pt x="185166" y="0"/>
                  </a:cubicBezTo>
                  <a:lnTo>
                    <a:pt x="6859651" y="0"/>
                  </a:lnTo>
                  <a:lnTo>
                    <a:pt x="6859651" y="25400"/>
                  </a:lnTo>
                  <a:lnTo>
                    <a:pt x="6859651" y="0"/>
                  </a:lnTo>
                  <a:cubicBezTo>
                    <a:pt x="6961759" y="0"/>
                    <a:pt x="7044817" y="82296"/>
                    <a:pt x="7044817" y="184150"/>
                  </a:cubicBezTo>
                  <a:lnTo>
                    <a:pt x="7019417" y="184150"/>
                  </a:lnTo>
                  <a:lnTo>
                    <a:pt x="7044817" y="184150"/>
                  </a:lnTo>
                  <a:lnTo>
                    <a:pt x="7044817" y="3757549"/>
                  </a:lnTo>
                  <a:lnTo>
                    <a:pt x="7019417" y="3757549"/>
                  </a:lnTo>
                  <a:lnTo>
                    <a:pt x="7044817" y="3757549"/>
                  </a:lnTo>
                  <a:cubicBezTo>
                    <a:pt x="7044817" y="3859403"/>
                    <a:pt x="6961759" y="3941699"/>
                    <a:pt x="6859651" y="3941699"/>
                  </a:cubicBezTo>
                  <a:lnTo>
                    <a:pt x="6859651" y="3916299"/>
                  </a:lnTo>
                  <a:lnTo>
                    <a:pt x="6859651" y="3941699"/>
                  </a:lnTo>
                  <a:lnTo>
                    <a:pt x="185166" y="3941699"/>
                  </a:lnTo>
                  <a:lnTo>
                    <a:pt x="185166" y="3916299"/>
                  </a:lnTo>
                  <a:lnTo>
                    <a:pt x="185166" y="3941699"/>
                  </a:lnTo>
                  <a:cubicBezTo>
                    <a:pt x="83058" y="3941826"/>
                    <a:pt x="0" y="3859403"/>
                    <a:pt x="0" y="3757549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3757549"/>
                  </a:lnTo>
                  <a:lnTo>
                    <a:pt x="25400" y="3757549"/>
                  </a:lnTo>
                  <a:lnTo>
                    <a:pt x="50800" y="3757549"/>
                  </a:lnTo>
                  <a:cubicBezTo>
                    <a:pt x="50800" y="3831082"/>
                    <a:pt x="110744" y="3890899"/>
                    <a:pt x="185166" y="3890899"/>
                  </a:cubicBezTo>
                  <a:lnTo>
                    <a:pt x="6859651" y="3890899"/>
                  </a:lnTo>
                  <a:cubicBezTo>
                    <a:pt x="6933946" y="3890899"/>
                    <a:pt x="6994017" y="3831082"/>
                    <a:pt x="6994017" y="3757549"/>
                  </a:cubicBezTo>
                  <a:lnTo>
                    <a:pt x="6994017" y="184150"/>
                  </a:lnTo>
                  <a:cubicBezTo>
                    <a:pt x="6994017" y="110617"/>
                    <a:pt x="6934073" y="50800"/>
                    <a:pt x="6859651" y="50800"/>
                  </a:cubicBezTo>
                  <a:lnTo>
                    <a:pt x="185166" y="50800"/>
                  </a:lnTo>
                  <a:lnTo>
                    <a:pt x="185166" y="25400"/>
                  </a:lnTo>
                  <a:lnTo>
                    <a:pt x="185166" y="50800"/>
                  </a:lnTo>
                  <a:cubicBezTo>
                    <a:pt x="110744" y="50800"/>
                    <a:pt x="50800" y="110617"/>
                    <a:pt x="50800" y="184150"/>
                  </a:cubicBezTo>
                  <a:close/>
                </a:path>
              </a:pathLst>
            </a:custGeom>
            <a:solidFill>
              <a:srgbClr val="3A3A3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030338" y="5171926"/>
            <a:ext cx="5169247" cy="283518"/>
            <a:chOff x="0" y="0"/>
            <a:chExt cx="6892330" cy="3780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892290" cy="377952"/>
            </a:xfrm>
            <a:custGeom>
              <a:avLst/>
              <a:gdLst/>
              <a:ahLst/>
              <a:cxnLst/>
              <a:rect l="l" t="t" r="r" b="b"/>
              <a:pathLst>
                <a:path w="6892290" h="377952">
                  <a:moveTo>
                    <a:pt x="0" y="97790"/>
                  </a:moveTo>
                  <a:cubicBezTo>
                    <a:pt x="0" y="43815"/>
                    <a:pt x="43815" y="0"/>
                    <a:pt x="97790" y="0"/>
                  </a:cubicBezTo>
                  <a:lnTo>
                    <a:pt x="6794500" y="0"/>
                  </a:lnTo>
                  <a:cubicBezTo>
                    <a:pt x="6848475" y="0"/>
                    <a:pt x="6892290" y="43815"/>
                    <a:pt x="6892290" y="97790"/>
                  </a:cubicBezTo>
                  <a:lnTo>
                    <a:pt x="6892290" y="280162"/>
                  </a:lnTo>
                  <a:cubicBezTo>
                    <a:pt x="6892290" y="334137"/>
                    <a:pt x="6848475" y="377952"/>
                    <a:pt x="6794500" y="377952"/>
                  </a:cubicBezTo>
                  <a:lnTo>
                    <a:pt x="97790" y="377952"/>
                  </a:lnTo>
                  <a:cubicBezTo>
                    <a:pt x="43815" y="377952"/>
                    <a:pt x="0" y="334137"/>
                    <a:pt x="0" y="280162"/>
                  </a:cubicBezTo>
                  <a:close/>
                </a:path>
              </a:pathLst>
            </a:custGeom>
            <a:solidFill>
              <a:srgbClr val="3A3A3A">
                <a:alpha val="2470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1313855" y="5729436"/>
            <a:ext cx="4129831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Database Layer (SQLite)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3855" y="6266260"/>
            <a:ext cx="4602212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Stores processed reviews, sentiment scores, and timestamp data for historical tracking.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502152" y="4689425"/>
            <a:ext cx="5283547" cy="3381672"/>
            <a:chOff x="0" y="0"/>
            <a:chExt cx="7044730" cy="4508897"/>
          </a:xfrm>
        </p:grpSpPr>
        <p:sp>
          <p:nvSpPr>
            <p:cNvPr id="18" name="Freeform 18"/>
            <p:cNvSpPr/>
            <p:nvPr/>
          </p:nvSpPr>
          <p:spPr>
            <a:xfrm>
              <a:off x="25400" y="25400"/>
              <a:ext cx="6994017" cy="4458081"/>
            </a:xfrm>
            <a:custGeom>
              <a:avLst/>
              <a:gdLst/>
              <a:ahLst/>
              <a:cxnLst/>
              <a:rect l="l" t="t" r="r" b="b"/>
              <a:pathLst>
                <a:path w="6994017" h="4458081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6834505" y="0"/>
                  </a:lnTo>
                  <a:cubicBezTo>
                    <a:pt x="6922516" y="0"/>
                    <a:pt x="6994017" y="71120"/>
                    <a:pt x="6994017" y="158750"/>
                  </a:cubicBezTo>
                  <a:lnTo>
                    <a:pt x="6994017" y="4299331"/>
                  </a:lnTo>
                  <a:cubicBezTo>
                    <a:pt x="6994017" y="4387088"/>
                    <a:pt x="6922643" y="4458081"/>
                    <a:pt x="6834505" y="4458081"/>
                  </a:cubicBezTo>
                  <a:lnTo>
                    <a:pt x="159512" y="4458081"/>
                  </a:lnTo>
                  <a:cubicBezTo>
                    <a:pt x="71501" y="4458081"/>
                    <a:pt x="0" y="4386961"/>
                    <a:pt x="0" y="4299331"/>
                  </a:cubicBezTo>
                  <a:close/>
                </a:path>
              </a:pathLst>
            </a:custGeom>
            <a:solidFill>
              <a:srgbClr val="FDFBF7"/>
            </a:solidFill>
            <a:ln w="12700">
              <a:solidFill>
                <a:srgbClr val="000000"/>
              </a:solidFill>
            </a:ln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7044817" cy="4508881"/>
            </a:xfrm>
            <a:custGeom>
              <a:avLst/>
              <a:gdLst/>
              <a:ahLst/>
              <a:cxnLst/>
              <a:rect l="l" t="t" r="r" b="b"/>
              <a:pathLst>
                <a:path w="7044817" h="4508881">
                  <a:moveTo>
                    <a:pt x="0" y="184150"/>
                  </a:moveTo>
                  <a:cubicBezTo>
                    <a:pt x="0" y="82423"/>
                    <a:pt x="82804" y="0"/>
                    <a:pt x="184912" y="0"/>
                  </a:cubicBezTo>
                  <a:lnTo>
                    <a:pt x="6859905" y="0"/>
                  </a:lnTo>
                  <a:lnTo>
                    <a:pt x="6859905" y="25400"/>
                  </a:lnTo>
                  <a:lnTo>
                    <a:pt x="6859905" y="0"/>
                  </a:lnTo>
                  <a:cubicBezTo>
                    <a:pt x="6961887" y="0"/>
                    <a:pt x="7044817" y="82423"/>
                    <a:pt x="7044817" y="184150"/>
                  </a:cubicBezTo>
                  <a:lnTo>
                    <a:pt x="7019417" y="184150"/>
                  </a:lnTo>
                  <a:lnTo>
                    <a:pt x="7044817" y="184150"/>
                  </a:lnTo>
                  <a:lnTo>
                    <a:pt x="7044817" y="4324731"/>
                  </a:lnTo>
                  <a:lnTo>
                    <a:pt x="7019417" y="4324731"/>
                  </a:lnTo>
                  <a:lnTo>
                    <a:pt x="7044817" y="4324731"/>
                  </a:lnTo>
                  <a:cubicBezTo>
                    <a:pt x="7044817" y="4426585"/>
                    <a:pt x="6962013" y="4508881"/>
                    <a:pt x="6859905" y="4508881"/>
                  </a:cubicBezTo>
                  <a:lnTo>
                    <a:pt x="6859905" y="4483481"/>
                  </a:lnTo>
                  <a:lnTo>
                    <a:pt x="6859905" y="4508881"/>
                  </a:lnTo>
                  <a:lnTo>
                    <a:pt x="184912" y="4508881"/>
                  </a:lnTo>
                  <a:lnTo>
                    <a:pt x="184912" y="4483481"/>
                  </a:lnTo>
                  <a:lnTo>
                    <a:pt x="184912" y="4508881"/>
                  </a:lnTo>
                  <a:cubicBezTo>
                    <a:pt x="82804" y="4508881"/>
                    <a:pt x="0" y="4426585"/>
                    <a:pt x="0" y="4324731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4324731"/>
                  </a:lnTo>
                  <a:lnTo>
                    <a:pt x="25400" y="4324731"/>
                  </a:lnTo>
                  <a:lnTo>
                    <a:pt x="50800" y="4324731"/>
                  </a:lnTo>
                  <a:cubicBezTo>
                    <a:pt x="50800" y="4398264"/>
                    <a:pt x="110744" y="4458081"/>
                    <a:pt x="184912" y="4458081"/>
                  </a:cubicBezTo>
                  <a:lnTo>
                    <a:pt x="6859905" y="4458081"/>
                  </a:lnTo>
                  <a:cubicBezTo>
                    <a:pt x="6934074" y="4458081"/>
                    <a:pt x="6994017" y="4398264"/>
                    <a:pt x="6994017" y="4324731"/>
                  </a:cubicBezTo>
                  <a:lnTo>
                    <a:pt x="6994017" y="184150"/>
                  </a:lnTo>
                  <a:cubicBezTo>
                    <a:pt x="6994017" y="110617"/>
                    <a:pt x="6934074" y="50800"/>
                    <a:pt x="6859905" y="50800"/>
                  </a:cubicBezTo>
                  <a:lnTo>
                    <a:pt x="184912" y="50800"/>
                  </a:lnTo>
                  <a:lnTo>
                    <a:pt x="184912" y="25400"/>
                  </a:lnTo>
                  <a:lnTo>
                    <a:pt x="184912" y="50800"/>
                  </a:lnTo>
                  <a:cubicBezTo>
                    <a:pt x="110744" y="50800"/>
                    <a:pt x="50800" y="110617"/>
                    <a:pt x="50800" y="184150"/>
                  </a:cubicBezTo>
                  <a:close/>
                </a:path>
              </a:pathLst>
            </a:custGeom>
            <a:solidFill>
              <a:srgbClr val="3A3A3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6559302" y="4746575"/>
            <a:ext cx="5169247" cy="283517"/>
            <a:chOff x="0" y="0"/>
            <a:chExt cx="6892330" cy="37802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892290" cy="377952"/>
            </a:xfrm>
            <a:custGeom>
              <a:avLst/>
              <a:gdLst/>
              <a:ahLst/>
              <a:cxnLst/>
              <a:rect l="l" t="t" r="r" b="b"/>
              <a:pathLst>
                <a:path w="6892290" h="377952">
                  <a:moveTo>
                    <a:pt x="0" y="97790"/>
                  </a:moveTo>
                  <a:cubicBezTo>
                    <a:pt x="0" y="43815"/>
                    <a:pt x="43815" y="0"/>
                    <a:pt x="97790" y="0"/>
                  </a:cubicBezTo>
                  <a:lnTo>
                    <a:pt x="6794500" y="0"/>
                  </a:lnTo>
                  <a:cubicBezTo>
                    <a:pt x="6848475" y="0"/>
                    <a:pt x="6892290" y="43815"/>
                    <a:pt x="6892290" y="97790"/>
                  </a:cubicBezTo>
                  <a:lnTo>
                    <a:pt x="6892290" y="280162"/>
                  </a:lnTo>
                  <a:cubicBezTo>
                    <a:pt x="6892290" y="334137"/>
                    <a:pt x="6848475" y="377952"/>
                    <a:pt x="6794500" y="377952"/>
                  </a:cubicBezTo>
                  <a:lnTo>
                    <a:pt x="97790" y="377952"/>
                  </a:lnTo>
                  <a:cubicBezTo>
                    <a:pt x="43815" y="377952"/>
                    <a:pt x="0" y="334137"/>
                    <a:pt x="0" y="280162"/>
                  </a:cubicBezTo>
                  <a:close/>
                </a:path>
              </a:pathLst>
            </a:custGeom>
            <a:solidFill>
              <a:srgbClr val="3A3A3A">
                <a:alpha val="2470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2" name="TextBox 22"/>
          <p:cNvSpPr txBox="1"/>
          <p:nvPr/>
        </p:nvSpPr>
        <p:spPr>
          <a:xfrm>
            <a:off x="6842820" y="5304085"/>
            <a:ext cx="4602212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Backend Layer (Flask + NLP)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42820" y="6283821"/>
            <a:ext cx="4602212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Python server handles routing, text preprocessing, and TextBlob sentiment calculations.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2031116" y="4264224"/>
            <a:ext cx="5283547" cy="3806875"/>
            <a:chOff x="0" y="0"/>
            <a:chExt cx="7044730" cy="5075833"/>
          </a:xfrm>
        </p:grpSpPr>
        <p:sp>
          <p:nvSpPr>
            <p:cNvPr id="25" name="Freeform 25"/>
            <p:cNvSpPr/>
            <p:nvPr/>
          </p:nvSpPr>
          <p:spPr>
            <a:xfrm>
              <a:off x="25400" y="25400"/>
              <a:ext cx="6993889" cy="5025009"/>
            </a:xfrm>
            <a:custGeom>
              <a:avLst/>
              <a:gdLst/>
              <a:ahLst/>
              <a:cxnLst/>
              <a:rect l="l" t="t" r="r" b="b"/>
              <a:pathLst>
                <a:path w="6993889" h="5025009">
                  <a:moveTo>
                    <a:pt x="0" y="158750"/>
                  </a:moveTo>
                  <a:cubicBezTo>
                    <a:pt x="0" y="71120"/>
                    <a:pt x="71247" y="0"/>
                    <a:pt x="159258" y="0"/>
                  </a:cubicBezTo>
                  <a:lnTo>
                    <a:pt x="6834632" y="0"/>
                  </a:lnTo>
                  <a:cubicBezTo>
                    <a:pt x="6922515" y="0"/>
                    <a:pt x="6993889" y="71120"/>
                    <a:pt x="6993889" y="158750"/>
                  </a:cubicBezTo>
                  <a:lnTo>
                    <a:pt x="6993889" y="4866259"/>
                  </a:lnTo>
                  <a:cubicBezTo>
                    <a:pt x="6993889" y="4954016"/>
                    <a:pt x="6922643" y="5025009"/>
                    <a:pt x="6834632" y="5025009"/>
                  </a:cubicBezTo>
                  <a:lnTo>
                    <a:pt x="159258" y="5025009"/>
                  </a:lnTo>
                  <a:cubicBezTo>
                    <a:pt x="71374" y="5025009"/>
                    <a:pt x="0" y="4953889"/>
                    <a:pt x="0" y="4866259"/>
                  </a:cubicBezTo>
                  <a:close/>
                </a:path>
              </a:pathLst>
            </a:custGeom>
            <a:solidFill>
              <a:srgbClr val="FDFBF7"/>
            </a:solidFill>
            <a:ln w="12700">
              <a:solidFill>
                <a:srgbClr val="000000"/>
              </a:solidFill>
            </a:ln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7044689" cy="5075809"/>
            </a:xfrm>
            <a:custGeom>
              <a:avLst/>
              <a:gdLst/>
              <a:ahLst/>
              <a:cxnLst/>
              <a:rect l="l" t="t" r="r" b="b"/>
              <a:pathLst>
                <a:path w="7044689" h="5075809">
                  <a:moveTo>
                    <a:pt x="0" y="184150"/>
                  </a:moveTo>
                  <a:cubicBezTo>
                    <a:pt x="0" y="82423"/>
                    <a:pt x="82677" y="0"/>
                    <a:pt x="184658" y="0"/>
                  </a:cubicBezTo>
                  <a:lnTo>
                    <a:pt x="6860032" y="0"/>
                  </a:lnTo>
                  <a:lnTo>
                    <a:pt x="6860032" y="25400"/>
                  </a:lnTo>
                  <a:lnTo>
                    <a:pt x="6860032" y="0"/>
                  </a:lnTo>
                  <a:cubicBezTo>
                    <a:pt x="6961886" y="0"/>
                    <a:pt x="7044689" y="82423"/>
                    <a:pt x="7044689" y="184150"/>
                  </a:cubicBezTo>
                  <a:lnTo>
                    <a:pt x="7019289" y="184150"/>
                  </a:lnTo>
                  <a:lnTo>
                    <a:pt x="7044689" y="184150"/>
                  </a:lnTo>
                  <a:lnTo>
                    <a:pt x="7044689" y="4891659"/>
                  </a:lnTo>
                  <a:lnTo>
                    <a:pt x="7019289" y="4891659"/>
                  </a:lnTo>
                  <a:lnTo>
                    <a:pt x="7044689" y="4891659"/>
                  </a:lnTo>
                  <a:cubicBezTo>
                    <a:pt x="7044689" y="4993513"/>
                    <a:pt x="6962013" y="5075809"/>
                    <a:pt x="6860032" y="5075809"/>
                  </a:cubicBezTo>
                  <a:lnTo>
                    <a:pt x="6860032" y="5050409"/>
                  </a:lnTo>
                  <a:lnTo>
                    <a:pt x="6860032" y="5075809"/>
                  </a:lnTo>
                  <a:lnTo>
                    <a:pt x="184658" y="5075809"/>
                  </a:lnTo>
                  <a:lnTo>
                    <a:pt x="184658" y="5050409"/>
                  </a:lnTo>
                  <a:lnTo>
                    <a:pt x="184658" y="5075809"/>
                  </a:lnTo>
                  <a:cubicBezTo>
                    <a:pt x="82677" y="5075809"/>
                    <a:pt x="0" y="4993386"/>
                    <a:pt x="0" y="4891659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4891659"/>
                  </a:lnTo>
                  <a:lnTo>
                    <a:pt x="25400" y="4891659"/>
                  </a:lnTo>
                  <a:lnTo>
                    <a:pt x="50800" y="4891659"/>
                  </a:lnTo>
                  <a:cubicBezTo>
                    <a:pt x="50800" y="4965319"/>
                    <a:pt x="110617" y="5025009"/>
                    <a:pt x="184658" y="5025009"/>
                  </a:cubicBezTo>
                  <a:lnTo>
                    <a:pt x="6860032" y="5025009"/>
                  </a:lnTo>
                  <a:cubicBezTo>
                    <a:pt x="6934073" y="5025009"/>
                    <a:pt x="6993889" y="4965192"/>
                    <a:pt x="6993889" y="4891659"/>
                  </a:cubicBezTo>
                  <a:lnTo>
                    <a:pt x="6993889" y="184150"/>
                  </a:lnTo>
                  <a:cubicBezTo>
                    <a:pt x="6993889" y="110490"/>
                    <a:pt x="6934073" y="50800"/>
                    <a:pt x="6860032" y="50800"/>
                  </a:cubicBezTo>
                  <a:lnTo>
                    <a:pt x="184658" y="50800"/>
                  </a:lnTo>
                  <a:lnTo>
                    <a:pt x="184658" y="25400"/>
                  </a:lnTo>
                  <a:lnTo>
                    <a:pt x="184658" y="50800"/>
                  </a:lnTo>
                  <a:cubicBezTo>
                    <a:pt x="110617" y="50800"/>
                    <a:pt x="50800" y="110617"/>
                    <a:pt x="50800" y="184150"/>
                  </a:cubicBezTo>
                  <a:close/>
                </a:path>
              </a:pathLst>
            </a:custGeom>
            <a:solidFill>
              <a:srgbClr val="3A3A3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2088266" y="4321374"/>
            <a:ext cx="5169247" cy="283517"/>
            <a:chOff x="0" y="0"/>
            <a:chExt cx="6892330" cy="37802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892290" cy="377952"/>
            </a:xfrm>
            <a:custGeom>
              <a:avLst/>
              <a:gdLst/>
              <a:ahLst/>
              <a:cxnLst/>
              <a:rect l="l" t="t" r="r" b="b"/>
              <a:pathLst>
                <a:path w="6892290" h="377952">
                  <a:moveTo>
                    <a:pt x="0" y="97790"/>
                  </a:moveTo>
                  <a:cubicBezTo>
                    <a:pt x="0" y="43815"/>
                    <a:pt x="43815" y="0"/>
                    <a:pt x="97790" y="0"/>
                  </a:cubicBezTo>
                  <a:lnTo>
                    <a:pt x="6794500" y="0"/>
                  </a:lnTo>
                  <a:cubicBezTo>
                    <a:pt x="6848475" y="0"/>
                    <a:pt x="6892290" y="43815"/>
                    <a:pt x="6892290" y="97790"/>
                  </a:cubicBezTo>
                  <a:lnTo>
                    <a:pt x="6892290" y="280162"/>
                  </a:lnTo>
                  <a:cubicBezTo>
                    <a:pt x="6892290" y="334137"/>
                    <a:pt x="6848475" y="377952"/>
                    <a:pt x="6794500" y="377952"/>
                  </a:cubicBezTo>
                  <a:lnTo>
                    <a:pt x="97790" y="377952"/>
                  </a:lnTo>
                  <a:cubicBezTo>
                    <a:pt x="43815" y="377952"/>
                    <a:pt x="0" y="334137"/>
                    <a:pt x="0" y="280162"/>
                  </a:cubicBezTo>
                  <a:close/>
                </a:path>
              </a:pathLst>
            </a:custGeom>
            <a:solidFill>
              <a:srgbClr val="3A3A3A">
                <a:alpha val="2470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9" name="TextBox 29"/>
          <p:cNvSpPr txBox="1"/>
          <p:nvPr/>
        </p:nvSpPr>
        <p:spPr>
          <a:xfrm>
            <a:off x="12371784" y="4878884"/>
            <a:ext cx="460221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Frontend Layer (Web Interface)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371784" y="5858619"/>
            <a:ext cx="4602213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Responsive HTML/CSS/Bootstrap interface for user interaction and data visualization.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666452" y="515242"/>
            <a:ext cx="5473750" cy="485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937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Sentiment Analysis Workflow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452" y="1324421"/>
            <a:ext cx="1695509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From raw text to actionable insight: the journey of a single review.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66452" y="1900535"/>
            <a:ext cx="952054" cy="1142554"/>
            <a:chOff x="0" y="0"/>
            <a:chExt cx="1269405" cy="1523405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1269365" cy="1523365"/>
            </a:xfrm>
            <a:custGeom>
              <a:avLst/>
              <a:gdLst/>
              <a:ahLst/>
              <a:cxnLst/>
              <a:rect l="l" t="t" r="r" b="b"/>
              <a:pathLst>
                <a:path w="1269365" h="1523365">
                  <a:moveTo>
                    <a:pt x="0" y="0"/>
                  </a:moveTo>
                  <a:lnTo>
                    <a:pt x="1269365" y="0"/>
                  </a:lnTo>
                  <a:lnTo>
                    <a:pt x="1269365" y="1523365"/>
                  </a:lnTo>
                  <a:lnTo>
                    <a:pt x="0" y="1523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" r="-7" b="-2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808857" y="2081361"/>
            <a:ext cx="2380357" cy="30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User Input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08857" y="2445246"/>
            <a:ext cx="15812691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Raw text entry or CSV upload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666452" y="3043089"/>
            <a:ext cx="952054" cy="1142554"/>
            <a:chOff x="0" y="0"/>
            <a:chExt cx="1269405" cy="1523405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1269365" cy="1523365"/>
            </a:xfrm>
            <a:custGeom>
              <a:avLst/>
              <a:gdLst/>
              <a:ahLst/>
              <a:cxnLst/>
              <a:rect l="l" t="t" r="r" b="b"/>
              <a:pathLst>
                <a:path w="1269365" h="1523365">
                  <a:moveTo>
                    <a:pt x="0" y="0"/>
                  </a:moveTo>
                  <a:lnTo>
                    <a:pt x="1269365" y="0"/>
                  </a:lnTo>
                  <a:lnTo>
                    <a:pt x="1269365" y="1523365"/>
                  </a:lnTo>
                  <a:lnTo>
                    <a:pt x="0" y="1523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" r="-7" b="-2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808857" y="3223915"/>
            <a:ext cx="2380357" cy="30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Preprocessing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08857" y="3587800"/>
            <a:ext cx="15812691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Lowercasing, Tokenization, &amp; Cleaning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666452" y="4185642"/>
            <a:ext cx="952054" cy="1142554"/>
            <a:chOff x="0" y="0"/>
            <a:chExt cx="1269405" cy="1523405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1269365" cy="1523365"/>
            </a:xfrm>
            <a:custGeom>
              <a:avLst/>
              <a:gdLst/>
              <a:ahLst/>
              <a:cxnLst/>
              <a:rect l="l" t="t" r="r" b="b"/>
              <a:pathLst>
                <a:path w="1269365" h="1523365">
                  <a:moveTo>
                    <a:pt x="0" y="0"/>
                  </a:moveTo>
                  <a:lnTo>
                    <a:pt x="1269365" y="0"/>
                  </a:lnTo>
                  <a:lnTo>
                    <a:pt x="1269365" y="1523365"/>
                  </a:lnTo>
                  <a:lnTo>
                    <a:pt x="0" y="1523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" r="-7" b="-2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808857" y="4366469"/>
            <a:ext cx="2380357" cy="30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Analysis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08857" y="4730354"/>
            <a:ext cx="15812691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TextBlob Polarity Calculation</a:t>
            </a:r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666452" y="5328196"/>
            <a:ext cx="952054" cy="1142554"/>
            <a:chOff x="0" y="0"/>
            <a:chExt cx="1269405" cy="1523405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1269365" cy="1523365"/>
            </a:xfrm>
            <a:custGeom>
              <a:avLst/>
              <a:gdLst/>
              <a:ahLst/>
              <a:cxnLst/>
              <a:rect l="l" t="t" r="r" b="b"/>
              <a:pathLst>
                <a:path w="1269365" h="1523365">
                  <a:moveTo>
                    <a:pt x="0" y="0"/>
                  </a:moveTo>
                  <a:lnTo>
                    <a:pt x="1269365" y="0"/>
                  </a:lnTo>
                  <a:lnTo>
                    <a:pt x="1269365" y="1523365"/>
                  </a:lnTo>
                  <a:lnTo>
                    <a:pt x="0" y="1523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" r="-7" b="-2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808857" y="5509023"/>
            <a:ext cx="2380357" cy="30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Classification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08857" y="5872906"/>
            <a:ext cx="15812691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Threshold Logic Applied</a:t>
            </a:r>
          </a:p>
        </p:txBody>
      </p: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666452" y="6470749"/>
            <a:ext cx="952054" cy="1142554"/>
            <a:chOff x="0" y="0"/>
            <a:chExt cx="1269405" cy="1523405"/>
          </a:xfrm>
        </p:grpSpPr>
        <p:sp>
          <p:nvSpPr>
            <p:cNvPr id="27" name="Freeform 27" descr="preencoded.png"/>
            <p:cNvSpPr/>
            <p:nvPr/>
          </p:nvSpPr>
          <p:spPr>
            <a:xfrm>
              <a:off x="0" y="0"/>
              <a:ext cx="1269365" cy="1523365"/>
            </a:xfrm>
            <a:custGeom>
              <a:avLst/>
              <a:gdLst/>
              <a:ahLst/>
              <a:cxnLst/>
              <a:rect l="l" t="t" r="r" b="b"/>
              <a:pathLst>
                <a:path w="1269365" h="1523365">
                  <a:moveTo>
                    <a:pt x="0" y="0"/>
                  </a:moveTo>
                  <a:lnTo>
                    <a:pt x="1269365" y="0"/>
                  </a:lnTo>
                  <a:lnTo>
                    <a:pt x="1269365" y="1523365"/>
                  </a:lnTo>
                  <a:lnTo>
                    <a:pt x="0" y="1523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" r="-7" b="-2"/>
              </a:stretch>
            </a:blipFill>
          </p:spPr>
        </p:sp>
      </p:grpSp>
      <p:sp>
        <p:nvSpPr>
          <p:cNvPr id="28" name="TextBox 28"/>
          <p:cNvSpPr txBox="1"/>
          <p:nvPr/>
        </p:nvSpPr>
        <p:spPr>
          <a:xfrm>
            <a:off x="1808857" y="6651575"/>
            <a:ext cx="2380357" cy="30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Visualization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808857" y="7015460"/>
            <a:ext cx="15812691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Update Dashboard Results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666452" y="7827466"/>
            <a:ext cx="16955095" cy="1934616"/>
            <a:chOff x="0" y="0"/>
            <a:chExt cx="22606793" cy="257948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2606890" cy="2579497"/>
            </a:xfrm>
            <a:custGeom>
              <a:avLst/>
              <a:gdLst/>
              <a:ahLst/>
              <a:cxnLst/>
              <a:rect l="l" t="t" r="r" b="b"/>
              <a:pathLst>
                <a:path w="22606890" h="2579497">
                  <a:moveTo>
                    <a:pt x="0" y="106680"/>
                  </a:moveTo>
                  <a:cubicBezTo>
                    <a:pt x="0" y="47752"/>
                    <a:pt x="47752" y="0"/>
                    <a:pt x="106680" y="0"/>
                  </a:cubicBezTo>
                  <a:lnTo>
                    <a:pt x="22500210" y="0"/>
                  </a:lnTo>
                  <a:cubicBezTo>
                    <a:pt x="22559138" y="0"/>
                    <a:pt x="22606890" y="47752"/>
                    <a:pt x="22606890" y="106680"/>
                  </a:cubicBezTo>
                  <a:lnTo>
                    <a:pt x="22606890" y="2472817"/>
                  </a:lnTo>
                  <a:cubicBezTo>
                    <a:pt x="22606890" y="2531745"/>
                    <a:pt x="22559138" y="2579497"/>
                    <a:pt x="22500210" y="2579497"/>
                  </a:cubicBezTo>
                  <a:lnTo>
                    <a:pt x="106680" y="2579497"/>
                  </a:lnTo>
                  <a:cubicBezTo>
                    <a:pt x="47752" y="2579497"/>
                    <a:pt x="0" y="2531745"/>
                    <a:pt x="0" y="2472817"/>
                  </a:cubicBezTo>
                  <a:close/>
                </a:path>
              </a:pathLst>
            </a:custGeom>
            <a:solidFill>
              <a:srgbClr val="DDDAD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856804" y="8095060"/>
            <a:ext cx="297508" cy="237976"/>
            <a:chOff x="0" y="0"/>
            <a:chExt cx="396677" cy="317302"/>
          </a:xfrm>
        </p:grpSpPr>
        <p:sp>
          <p:nvSpPr>
            <p:cNvPr id="33" name="Freeform 33" descr="preencoded.png"/>
            <p:cNvSpPr/>
            <p:nvPr/>
          </p:nvSpPr>
          <p:spPr>
            <a:xfrm>
              <a:off x="0" y="0"/>
              <a:ext cx="396621" cy="317246"/>
            </a:xfrm>
            <a:custGeom>
              <a:avLst/>
              <a:gdLst/>
              <a:ahLst/>
              <a:cxnLst/>
              <a:rect l="l" t="t" r="r" b="b"/>
              <a:pathLst>
                <a:path w="396621" h="317246">
                  <a:moveTo>
                    <a:pt x="0" y="0"/>
                  </a:moveTo>
                  <a:lnTo>
                    <a:pt x="396621" y="0"/>
                  </a:lnTo>
                  <a:lnTo>
                    <a:pt x="396621" y="317246"/>
                  </a:lnTo>
                  <a:lnTo>
                    <a:pt x="0" y="317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409" r="-14" b="-427"/>
              </a:stretch>
            </a:blipFill>
          </p:spPr>
        </p:sp>
      </p:grpSp>
      <p:sp>
        <p:nvSpPr>
          <p:cNvPr id="34" name="TextBox 34"/>
          <p:cNvSpPr txBox="1"/>
          <p:nvPr/>
        </p:nvSpPr>
        <p:spPr>
          <a:xfrm>
            <a:off x="1344662" y="8055769"/>
            <a:ext cx="2380358" cy="30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12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Classification Logic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44662" y="8495854"/>
            <a:ext cx="16086534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6793" lvl="1" indent="-108396" algn="l">
              <a:lnSpc>
                <a:spcPts val="2374"/>
              </a:lnSpc>
              <a:buFont typeface="Arial"/>
              <a:buChar char="•"/>
            </a:pPr>
            <a:r>
              <a:rPr lang="en-US" sz="1437" b="1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Positive (Green):</a:t>
            </a:r>
            <a:r>
              <a:rPr lang="en-US" sz="1437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 Polarity &gt; 0.45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44662" y="8867180"/>
            <a:ext cx="16086534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6793" lvl="1" indent="-108396" algn="l">
              <a:lnSpc>
                <a:spcPts val="2374"/>
              </a:lnSpc>
              <a:buFont typeface="Arial"/>
              <a:buChar char="•"/>
            </a:pPr>
            <a:r>
              <a:rPr lang="en-US" sz="1437" b="1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Neutral (Orange):</a:t>
            </a:r>
            <a:r>
              <a:rPr lang="en-US" sz="1437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 -0.45 ≤ Polarity ≤ 0.45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44662" y="9238506"/>
            <a:ext cx="16086534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6793" lvl="1" indent="-108396" algn="l">
              <a:lnSpc>
                <a:spcPts val="2374"/>
              </a:lnSpc>
              <a:buFont typeface="Arial"/>
              <a:buChar char="•"/>
            </a:pPr>
            <a:r>
              <a:rPr lang="en-US" sz="1437" b="1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Negative (Red):</a:t>
            </a:r>
            <a:r>
              <a:rPr lang="en-US" sz="1437">
                <a:solidFill>
                  <a:srgbClr val="000000"/>
                </a:solidFill>
                <a:latin typeface="Noto Serif"/>
                <a:ea typeface="Noto Serif"/>
                <a:cs typeface="Noto Serif"/>
                <a:sym typeface="Noto Serif"/>
              </a:rPr>
              <a:t> Polarity &lt; -0.45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660350" y="509290"/>
            <a:ext cx="6906220" cy="48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937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Dataset &amp; Preprocessing Methodology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0350" y="1452562"/>
            <a:ext cx="2358479" cy="304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12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Data Source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0350" y="1888331"/>
            <a:ext cx="8253561" cy="962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We utilize the </a:t>
            </a:r>
            <a:r>
              <a:rPr lang="en-US" sz="1437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hotel_reviews_dataset.csv</a:t>
            </a:r>
            <a:r>
              <a:rPr lang="en-US" sz="14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, a comprehensive collection of real-world guest feedback. This dataset includes critical features such as the raw review text, hotel names, and associated ratings.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60350" y="3063180"/>
            <a:ext cx="8253561" cy="8253561"/>
            <a:chOff x="0" y="0"/>
            <a:chExt cx="11004748" cy="11004748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1004804" cy="11004804"/>
            </a:xfrm>
            <a:custGeom>
              <a:avLst/>
              <a:gdLst/>
              <a:ahLst/>
              <a:cxnLst/>
              <a:rect l="l" t="t" r="r" b="b"/>
              <a:pathLst>
                <a:path w="11004804" h="11004804">
                  <a:moveTo>
                    <a:pt x="0" y="0"/>
                  </a:moveTo>
                  <a:lnTo>
                    <a:pt x="11004804" y="0"/>
                  </a:lnTo>
                  <a:lnTo>
                    <a:pt x="11004804" y="11004804"/>
                  </a:lnTo>
                  <a:lnTo>
                    <a:pt x="0" y="11004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383614" y="1428601"/>
            <a:ext cx="188565" cy="29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01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383614" y="1787129"/>
            <a:ext cx="8253561" cy="19050"/>
            <a:chOff x="0" y="0"/>
            <a:chExt cx="11004748" cy="25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004804" cy="25400"/>
            </a:xfrm>
            <a:custGeom>
              <a:avLst/>
              <a:gdLst/>
              <a:ahLst/>
              <a:cxnLst/>
              <a:rect l="l" t="t" r="r" b="b"/>
              <a:pathLst>
                <a:path w="11004804" h="25400">
                  <a:moveTo>
                    <a:pt x="0" y="0"/>
                  </a:moveTo>
                  <a:lnTo>
                    <a:pt x="11004804" y="0"/>
                  </a:lnTo>
                  <a:lnTo>
                    <a:pt x="11004804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E6DED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9383614" y="1909911"/>
            <a:ext cx="2358479" cy="304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Standardization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83614" y="2345680"/>
            <a:ext cx="8253561" cy="35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Converting all text to lowercase to ensure consistency.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83614" y="2977455"/>
            <a:ext cx="188565" cy="29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02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383614" y="3335982"/>
            <a:ext cx="8253561" cy="19050"/>
            <a:chOff x="0" y="0"/>
            <a:chExt cx="11004748" cy="25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004804" cy="25400"/>
            </a:xfrm>
            <a:custGeom>
              <a:avLst/>
              <a:gdLst/>
              <a:ahLst/>
              <a:cxnLst/>
              <a:rect l="l" t="t" r="r" b="b"/>
              <a:pathLst>
                <a:path w="11004804" h="25400">
                  <a:moveTo>
                    <a:pt x="0" y="0"/>
                  </a:moveTo>
                  <a:lnTo>
                    <a:pt x="11004804" y="0"/>
                  </a:lnTo>
                  <a:lnTo>
                    <a:pt x="11004804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E6DED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TextBox 21"/>
          <p:cNvSpPr txBox="1"/>
          <p:nvPr/>
        </p:nvSpPr>
        <p:spPr>
          <a:xfrm>
            <a:off x="9383614" y="3458766"/>
            <a:ext cx="2358479" cy="304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Cleaning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83614" y="3894535"/>
            <a:ext cx="8253561" cy="35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Removal of punctuation and non-alphanumeric characters.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83614" y="4526310"/>
            <a:ext cx="188565" cy="29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03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383614" y="4884836"/>
            <a:ext cx="8253561" cy="19050"/>
            <a:chOff x="0" y="0"/>
            <a:chExt cx="11004748" cy="25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004804" cy="25400"/>
            </a:xfrm>
            <a:custGeom>
              <a:avLst/>
              <a:gdLst/>
              <a:ahLst/>
              <a:cxnLst/>
              <a:rect l="l" t="t" r="r" b="b"/>
              <a:pathLst>
                <a:path w="11004804" h="25400">
                  <a:moveTo>
                    <a:pt x="0" y="0"/>
                  </a:moveTo>
                  <a:lnTo>
                    <a:pt x="11004804" y="0"/>
                  </a:lnTo>
                  <a:lnTo>
                    <a:pt x="11004804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E6DED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TextBox 26"/>
          <p:cNvSpPr txBox="1"/>
          <p:nvPr/>
        </p:nvSpPr>
        <p:spPr>
          <a:xfrm>
            <a:off x="9383614" y="5007620"/>
            <a:ext cx="2358479" cy="304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Tokenization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83614" y="5443389"/>
            <a:ext cx="8253561" cy="35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Splitting sentences into individual word components.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383614" y="6075164"/>
            <a:ext cx="188565" cy="29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04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383614" y="6433691"/>
            <a:ext cx="8253561" cy="19050"/>
            <a:chOff x="0" y="0"/>
            <a:chExt cx="11004748" cy="25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004804" cy="25400"/>
            </a:xfrm>
            <a:custGeom>
              <a:avLst/>
              <a:gdLst/>
              <a:ahLst/>
              <a:cxnLst/>
              <a:rect l="l" t="t" r="r" b="b"/>
              <a:pathLst>
                <a:path w="11004804" h="25400">
                  <a:moveTo>
                    <a:pt x="0" y="0"/>
                  </a:moveTo>
                  <a:lnTo>
                    <a:pt x="11004804" y="0"/>
                  </a:lnTo>
                  <a:lnTo>
                    <a:pt x="11004804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E6DED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1" name="TextBox 31"/>
          <p:cNvSpPr txBox="1"/>
          <p:nvPr/>
        </p:nvSpPr>
        <p:spPr>
          <a:xfrm>
            <a:off x="9383614" y="6556474"/>
            <a:ext cx="2358479" cy="304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Stopword Removal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383614" y="6992242"/>
            <a:ext cx="8253561" cy="35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Filtering out noise words like "the", "a", and "an".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603349" y="454967"/>
            <a:ext cx="5181005" cy="450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Feature Extraction &amp; Examples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3349" y="1192560"/>
            <a:ext cx="17081301" cy="33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We utilize Polarity (-1 to +1) and Subjectivity (0 to 1) to determine sentiment.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98586" y="1714500"/>
            <a:ext cx="17090826" cy="2034779"/>
            <a:chOff x="0" y="0"/>
            <a:chExt cx="22787768" cy="27130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787738" cy="2712974"/>
            </a:xfrm>
            <a:custGeom>
              <a:avLst/>
              <a:gdLst/>
              <a:ahLst/>
              <a:cxnLst/>
              <a:rect l="l" t="t" r="r" b="b"/>
              <a:pathLst>
                <a:path w="22787738" h="2712974">
                  <a:moveTo>
                    <a:pt x="0" y="102870"/>
                  </a:moveTo>
                  <a:cubicBezTo>
                    <a:pt x="0" y="46101"/>
                    <a:pt x="46228" y="0"/>
                    <a:pt x="103251" y="0"/>
                  </a:cubicBezTo>
                  <a:lnTo>
                    <a:pt x="22684487" y="0"/>
                  </a:lnTo>
                  <a:lnTo>
                    <a:pt x="22684487" y="6350"/>
                  </a:lnTo>
                  <a:lnTo>
                    <a:pt x="22684487" y="0"/>
                  </a:lnTo>
                  <a:cubicBezTo>
                    <a:pt x="22741510" y="0"/>
                    <a:pt x="22787738" y="46101"/>
                    <a:pt x="22787738" y="102870"/>
                  </a:cubicBezTo>
                  <a:lnTo>
                    <a:pt x="22781388" y="102870"/>
                  </a:lnTo>
                  <a:lnTo>
                    <a:pt x="22787738" y="102870"/>
                  </a:lnTo>
                  <a:lnTo>
                    <a:pt x="22787738" y="2610104"/>
                  </a:lnTo>
                  <a:lnTo>
                    <a:pt x="22781388" y="2610104"/>
                  </a:lnTo>
                  <a:lnTo>
                    <a:pt x="22787738" y="2610104"/>
                  </a:lnTo>
                  <a:cubicBezTo>
                    <a:pt x="22787738" y="2667000"/>
                    <a:pt x="22741510" y="2712974"/>
                    <a:pt x="22684487" y="2712974"/>
                  </a:cubicBezTo>
                  <a:lnTo>
                    <a:pt x="22684487" y="2706624"/>
                  </a:lnTo>
                  <a:lnTo>
                    <a:pt x="22684487" y="2712974"/>
                  </a:lnTo>
                  <a:lnTo>
                    <a:pt x="103251" y="2712974"/>
                  </a:lnTo>
                  <a:lnTo>
                    <a:pt x="103251" y="2706624"/>
                  </a:lnTo>
                  <a:lnTo>
                    <a:pt x="103251" y="2712974"/>
                  </a:lnTo>
                  <a:cubicBezTo>
                    <a:pt x="46228" y="2713101"/>
                    <a:pt x="0" y="2667000"/>
                    <a:pt x="0" y="2610104"/>
                  </a:cubicBezTo>
                  <a:lnTo>
                    <a:pt x="0" y="102870"/>
                  </a:lnTo>
                  <a:lnTo>
                    <a:pt x="6350" y="102870"/>
                  </a:lnTo>
                  <a:lnTo>
                    <a:pt x="0" y="102870"/>
                  </a:lnTo>
                  <a:moveTo>
                    <a:pt x="12700" y="102870"/>
                  </a:moveTo>
                  <a:lnTo>
                    <a:pt x="12700" y="2610104"/>
                  </a:lnTo>
                  <a:lnTo>
                    <a:pt x="6350" y="2610104"/>
                  </a:lnTo>
                  <a:lnTo>
                    <a:pt x="12700" y="2610104"/>
                  </a:lnTo>
                  <a:cubicBezTo>
                    <a:pt x="12700" y="2659888"/>
                    <a:pt x="53213" y="2700274"/>
                    <a:pt x="103251" y="2700274"/>
                  </a:cubicBezTo>
                  <a:lnTo>
                    <a:pt x="22684487" y="2700274"/>
                  </a:lnTo>
                  <a:cubicBezTo>
                    <a:pt x="22734525" y="2700274"/>
                    <a:pt x="22775038" y="2659888"/>
                    <a:pt x="22775038" y="2610104"/>
                  </a:cubicBezTo>
                  <a:lnTo>
                    <a:pt x="22775038" y="102870"/>
                  </a:lnTo>
                  <a:cubicBezTo>
                    <a:pt x="22775038" y="53086"/>
                    <a:pt x="22734525" y="12700"/>
                    <a:pt x="22684487" y="12700"/>
                  </a:cubicBezTo>
                  <a:lnTo>
                    <a:pt x="103251" y="12700"/>
                  </a:lnTo>
                  <a:lnTo>
                    <a:pt x="103251" y="6350"/>
                  </a:lnTo>
                  <a:lnTo>
                    <a:pt x="103251" y="12700"/>
                  </a:lnTo>
                  <a:cubicBezTo>
                    <a:pt x="53213" y="12700"/>
                    <a:pt x="12700" y="53086"/>
                    <a:pt x="12700" y="102870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612874" y="1728788"/>
            <a:ext cx="17062251" cy="501551"/>
            <a:chOff x="0" y="0"/>
            <a:chExt cx="22749668" cy="66873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749638" cy="668782"/>
            </a:xfrm>
            <a:custGeom>
              <a:avLst/>
              <a:gdLst/>
              <a:ahLst/>
              <a:cxnLst/>
              <a:rect l="l" t="t" r="r" b="b"/>
              <a:pathLst>
                <a:path w="22749638" h="668782">
                  <a:moveTo>
                    <a:pt x="0" y="0"/>
                  </a:moveTo>
                  <a:lnTo>
                    <a:pt x="22749638" y="0"/>
                  </a:lnTo>
                  <a:lnTo>
                    <a:pt x="22749638" y="668782"/>
                  </a:lnTo>
                  <a:lnTo>
                    <a:pt x="0" y="66878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785515" y="1784597"/>
            <a:ext cx="8181678" cy="33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Review Text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21404" y="1784597"/>
            <a:ext cx="2205037" cy="33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Polarity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80651" y="1784597"/>
            <a:ext cx="2205038" cy="33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Subj.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439900" y="1784597"/>
            <a:ext cx="3062882" cy="33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 b="1">
                <a:solidFill>
                  <a:srgbClr val="4C4C4C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Result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12874" y="2230339"/>
            <a:ext cx="17062251" cy="501551"/>
            <a:chOff x="0" y="0"/>
            <a:chExt cx="22749668" cy="66873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749638" cy="668782"/>
            </a:xfrm>
            <a:custGeom>
              <a:avLst/>
              <a:gdLst/>
              <a:ahLst/>
              <a:cxnLst/>
              <a:rect l="l" t="t" r="r" b="b"/>
              <a:pathLst>
                <a:path w="22749638" h="668782">
                  <a:moveTo>
                    <a:pt x="0" y="0"/>
                  </a:moveTo>
                  <a:lnTo>
                    <a:pt x="22749638" y="0"/>
                  </a:lnTo>
                  <a:lnTo>
                    <a:pt x="22749638" y="668782"/>
                  </a:lnTo>
                  <a:lnTo>
                    <a:pt x="0" y="6687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785515" y="2286149"/>
            <a:ext cx="8181678" cy="33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"The staff was incredibly helpful and the room was spotless!"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21404" y="2286149"/>
            <a:ext cx="2205037" cy="33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0.85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80651" y="2286149"/>
            <a:ext cx="2205038" cy="33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0.90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439900" y="2286149"/>
            <a:ext cx="3062882" cy="33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 b="1">
                <a:solidFill>
                  <a:srgbClr val="6F7F71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Positive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612874" y="2731889"/>
            <a:ext cx="17062251" cy="501551"/>
            <a:chOff x="0" y="0"/>
            <a:chExt cx="22749668" cy="66873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749638" cy="668782"/>
            </a:xfrm>
            <a:custGeom>
              <a:avLst/>
              <a:gdLst/>
              <a:ahLst/>
              <a:cxnLst/>
              <a:rect l="l" t="t" r="r" b="b"/>
              <a:pathLst>
                <a:path w="22749638" h="668782">
                  <a:moveTo>
                    <a:pt x="0" y="0"/>
                  </a:moveTo>
                  <a:lnTo>
                    <a:pt x="22749638" y="0"/>
                  </a:lnTo>
                  <a:lnTo>
                    <a:pt x="22749638" y="668782"/>
                  </a:lnTo>
                  <a:lnTo>
                    <a:pt x="0" y="66878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TextBox 26"/>
          <p:cNvSpPr txBox="1"/>
          <p:nvPr/>
        </p:nvSpPr>
        <p:spPr>
          <a:xfrm>
            <a:off x="785515" y="2787700"/>
            <a:ext cx="8181678" cy="33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"The location is okay, but the breakfast was just average."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21404" y="2787700"/>
            <a:ext cx="2205037" cy="33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0.05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880651" y="2787700"/>
            <a:ext cx="2205038" cy="33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0.40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439900" y="2787700"/>
            <a:ext cx="3062882" cy="33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 b="1">
                <a:solidFill>
                  <a:srgbClr val="D9CFC1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Neutral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612874" y="3233440"/>
            <a:ext cx="17062251" cy="501551"/>
            <a:chOff x="0" y="0"/>
            <a:chExt cx="22749668" cy="66873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2749638" cy="668782"/>
            </a:xfrm>
            <a:custGeom>
              <a:avLst/>
              <a:gdLst/>
              <a:ahLst/>
              <a:cxnLst/>
              <a:rect l="l" t="t" r="r" b="b"/>
              <a:pathLst>
                <a:path w="22749638" h="668782">
                  <a:moveTo>
                    <a:pt x="0" y="0"/>
                  </a:moveTo>
                  <a:lnTo>
                    <a:pt x="22749638" y="0"/>
                  </a:lnTo>
                  <a:lnTo>
                    <a:pt x="22749638" y="668782"/>
                  </a:lnTo>
                  <a:lnTo>
                    <a:pt x="0" y="6687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2" name="TextBox 32"/>
          <p:cNvSpPr txBox="1"/>
          <p:nvPr/>
        </p:nvSpPr>
        <p:spPr>
          <a:xfrm>
            <a:off x="785515" y="3289250"/>
            <a:ext cx="8181678" cy="33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"Terrible service. Dirty towels and noisy AC. Avoid!"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321404" y="3289250"/>
            <a:ext cx="2205037" cy="33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-0.70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880651" y="3289250"/>
            <a:ext cx="2205038" cy="33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0.80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439900" y="3289250"/>
            <a:ext cx="3062882" cy="33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 b="1">
                <a:solidFill>
                  <a:srgbClr val="FF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Negative</a:t>
            </a:r>
          </a:p>
        </p:txBody>
      </p: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603349" y="3938439"/>
            <a:ext cx="17081301" cy="7686526"/>
            <a:chOff x="0" y="0"/>
            <a:chExt cx="22775068" cy="10248702"/>
          </a:xfrm>
        </p:grpSpPr>
        <p:sp>
          <p:nvSpPr>
            <p:cNvPr id="37" name="Freeform 37" descr="preencoded.png"/>
            <p:cNvSpPr/>
            <p:nvPr/>
          </p:nvSpPr>
          <p:spPr>
            <a:xfrm>
              <a:off x="0" y="0"/>
              <a:ext cx="22775038" cy="10248646"/>
            </a:xfrm>
            <a:custGeom>
              <a:avLst/>
              <a:gdLst/>
              <a:ahLst/>
              <a:cxnLst/>
              <a:rect l="l" t="t" r="r" b="b"/>
              <a:pathLst>
                <a:path w="22775038" h="10248646">
                  <a:moveTo>
                    <a:pt x="0" y="0"/>
                  </a:moveTo>
                  <a:lnTo>
                    <a:pt x="22775038" y="0"/>
                  </a:lnTo>
                  <a:lnTo>
                    <a:pt x="22775038" y="10248646"/>
                  </a:lnTo>
                  <a:lnTo>
                    <a:pt x="0" y="10248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" b="-10"/>
              </a:stretch>
            </a:blipFill>
          </p:spPr>
        </p:sp>
      </p:grpSp>
      <p:sp>
        <p:nvSpPr>
          <p:cNvPr id="38" name="TextBox 38"/>
          <p:cNvSpPr txBox="1"/>
          <p:nvPr/>
        </p:nvSpPr>
        <p:spPr>
          <a:xfrm>
            <a:off x="3866185" y="4072911"/>
            <a:ext cx="2989205" cy="46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Negative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866185" y="4656711"/>
            <a:ext cx="2989205" cy="111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-1 Red example: "Noisy, rude staff, dirty room."</a:t>
            </a:r>
          </a:p>
        </p:txBody>
      </p:sp>
      <p:sp>
        <p:nvSpPr>
          <p:cNvPr id="40" name="Freeform 40" descr="preencoded.png"/>
          <p:cNvSpPr/>
          <p:nvPr/>
        </p:nvSpPr>
        <p:spPr>
          <a:xfrm>
            <a:off x="5037950" y="6351770"/>
            <a:ext cx="662101" cy="662101"/>
          </a:xfrm>
          <a:custGeom>
            <a:avLst/>
            <a:gdLst/>
            <a:ahLst/>
            <a:cxnLst/>
            <a:rect l="l" t="t" r="r" b="b"/>
            <a:pathLst>
              <a:path w="662101" h="662101">
                <a:moveTo>
                  <a:pt x="0" y="0"/>
                </a:moveTo>
                <a:lnTo>
                  <a:pt x="662101" y="0"/>
                </a:lnTo>
                <a:lnTo>
                  <a:pt x="662101" y="662101"/>
                </a:lnTo>
                <a:lnTo>
                  <a:pt x="0" y="6621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428" b="-1428"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7643752" y="9837806"/>
            <a:ext cx="3005629" cy="46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Neutral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643752" y="10421606"/>
            <a:ext cx="3005629" cy="111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0 Orange example: "Location is okay, service acceptable."</a:t>
            </a:r>
          </a:p>
        </p:txBody>
      </p:sp>
      <p:sp>
        <p:nvSpPr>
          <p:cNvPr id="43" name="Freeform 43" descr="preencoded.png"/>
          <p:cNvSpPr/>
          <p:nvPr/>
        </p:nvSpPr>
        <p:spPr>
          <a:xfrm>
            <a:off x="8815516" y="8766128"/>
            <a:ext cx="662101" cy="662100"/>
          </a:xfrm>
          <a:custGeom>
            <a:avLst/>
            <a:gdLst/>
            <a:ahLst/>
            <a:cxnLst/>
            <a:rect l="l" t="t" r="r" b="b"/>
            <a:pathLst>
              <a:path w="662101" h="662100">
                <a:moveTo>
                  <a:pt x="0" y="0"/>
                </a:moveTo>
                <a:lnTo>
                  <a:pt x="662101" y="0"/>
                </a:lnTo>
                <a:lnTo>
                  <a:pt x="662101" y="662099"/>
                </a:lnTo>
                <a:lnTo>
                  <a:pt x="0" y="6620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14" r="-714"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11306349" y="4015427"/>
            <a:ext cx="2989205" cy="461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Positive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306349" y="4599226"/>
            <a:ext cx="2989205" cy="111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+1 Green example: "Staff helpful and room spotless!"</a:t>
            </a:r>
          </a:p>
        </p:txBody>
      </p:sp>
      <p:sp>
        <p:nvSpPr>
          <p:cNvPr id="46" name="Freeform 46" descr="preencoded.png"/>
          <p:cNvSpPr/>
          <p:nvPr/>
        </p:nvSpPr>
        <p:spPr>
          <a:xfrm>
            <a:off x="12527385" y="6286074"/>
            <a:ext cx="662100" cy="662100"/>
          </a:xfrm>
          <a:custGeom>
            <a:avLst/>
            <a:gdLst/>
            <a:ahLst/>
            <a:cxnLst/>
            <a:rect l="l" t="t" r="r" b="b"/>
            <a:pathLst>
              <a:path w="662100" h="662100">
                <a:moveTo>
                  <a:pt x="0" y="0"/>
                </a:moveTo>
                <a:lnTo>
                  <a:pt x="662100" y="0"/>
                </a:lnTo>
                <a:lnTo>
                  <a:pt x="662100" y="662100"/>
                </a:lnTo>
                <a:lnTo>
                  <a:pt x="0" y="6621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5714" b="-5714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DED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BF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582216" y="438447"/>
            <a:ext cx="3327648" cy="4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Technology Stack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2216" y="1148952"/>
            <a:ext cx="17123569" cy="32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The core technologies powering our application.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2216" y="1806476"/>
            <a:ext cx="2495699" cy="330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Backend &amp; Data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77454" y="2319784"/>
            <a:ext cx="8368456" cy="1718519"/>
            <a:chOff x="0" y="0"/>
            <a:chExt cx="11157942" cy="2291358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11145266" cy="2278761"/>
            </a:xfrm>
            <a:custGeom>
              <a:avLst/>
              <a:gdLst/>
              <a:ahLst/>
              <a:cxnLst/>
              <a:rect l="l" t="t" r="r" b="b"/>
              <a:pathLst>
                <a:path w="11145266" h="2278761">
                  <a:moveTo>
                    <a:pt x="0" y="93218"/>
                  </a:moveTo>
                  <a:cubicBezTo>
                    <a:pt x="0" y="41656"/>
                    <a:pt x="41910" y="0"/>
                    <a:pt x="93599" y="0"/>
                  </a:cubicBezTo>
                  <a:lnTo>
                    <a:pt x="11051667" y="0"/>
                  </a:lnTo>
                  <a:cubicBezTo>
                    <a:pt x="11103356" y="0"/>
                    <a:pt x="11145266" y="41656"/>
                    <a:pt x="11145266" y="93218"/>
                  </a:cubicBezTo>
                  <a:lnTo>
                    <a:pt x="11145266" y="2185543"/>
                  </a:lnTo>
                  <a:cubicBezTo>
                    <a:pt x="11145266" y="2236978"/>
                    <a:pt x="11103356" y="2278761"/>
                    <a:pt x="11051667" y="2278761"/>
                  </a:cubicBezTo>
                  <a:lnTo>
                    <a:pt x="93599" y="2278761"/>
                  </a:lnTo>
                  <a:cubicBezTo>
                    <a:pt x="41910" y="2278761"/>
                    <a:pt x="0" y="2237105"/>
                    <a:pt x="0" y="2185543"/>
                  </a:cubicBezTo>
                  <a:close/>
                </a:path>
              </a:pathLst>
            </a:custGeom>
            <a:solidFill>
              <a:srgbClr val="F2EDE5"/>
            </a:solidFill>
            <a:ln w="12700">
              <a:solidFill>
                <a:srgbClr val="000000"/>
              </a:solidFill>
            </a:ln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1157966" cy="2291461"/>
            </a:xfrm>
            <a:custGeom>
              <a:avLst/>
              <a:gdLst/>
              <a:ahLst/>
              <a:cxnLst/>
              <a:rect l="l" t="t" r="r" b="b"/>
              <a:pathLst>
                <a:path w="11157966" h="2291461">
                  <a:moveTo>
                    <a:pt x="0" y="99568"/>
                  </a:moveTo>
                  <a:cubicBezTo>
                    <a:pt x="0" y="44577"/>
                    <a:pt x="44831" y="0"/>
                    <a:pt x="99949" y="0"/>
                  </a:cubicBezTo>
                  <a:lnTo>
                    <a:pt x="11058017" y="0"/>
                  </a:lnTo>
                  <a:lnTo>
                    <a:pt x="11058017" y="6350"/>
                  </a:lnTo>
                  <a:lnTo>
                    <a:pt x="11058017" y="0"/>
                  </a:lnTo>
                  <a:cubicBezTo>
                    <a:pt x="11113136" y="0"/>
                    <a:pt x="11157966" y="44577"/>
                    <a:pt x="11157966" y="99568"/>
                  </a:cubicBezTo>
                  <a:lnTo>
                    <a:pt x="11151616" y="99568"/>
                  </a:lnTo>
                  <a:lnTo>
                    <a:pt x="11157966" y="99568"/>
                  </a:lnTo>
                  <a:lnTo>
                    <a:pt x="11157966" y="2191893"/>
                  </a:lnTo>
                  <a:lnTo>
                    <a:pt x="11151616" y="2191893"/>
                  </a:lnTo>
                  <a:lnTo>
                    <a:pt x="11157966" y="2191893"/>
                  </a:lnTo>
                  <a:cubicBezTo>
                    <a:pt x="11157966" y="2246884"/>
                    <a:pt x="11113136" y="2291461"/>
                    <a:pt x="11058017" y="2291461"/>
                  </a:cubicBezTo>
                  <a:lnTo>
                    <a:pt x="11058017" y="2285111"/>
                  </a:lnTo>
                  <a:lnTo>
                    <a:pt x="11058017" y="2291461"/>
                  </a:lnTo>
                  <a:lnTo>
                    <a:pt x="99949" y="2291461"/>
                  </a:lnTo>
                  <a:lnTo>
                    <a:pt x="99949" y="2285111"/>
                  </a:lnTo>
                  <a:lnTo>
                    <a:pt x="99949" y="2291461"/>
                  </a:lnTo>
                  <a:cubicBezTo>
                    <a:pt x="44831" y="2291461"/>
                    <a:pt x="0" y="2246884"/>
                    <a:pt x="0" y="2191893"/>
                  </a:cubicBezTo>
                  <a:lnTo>
                    <a:pt x="0" y="99568"/>
                  </a:lnTo>
                  <a:lnTo>
                    <a:pt x="6350" y="99568"/>
                  </a:lnTo>
                  <a:lnTo>
                    <a:pt x="0" y="99568"/>
                  </a:lnTo>
                  <a:moveTo>
                    <a:pt x="12700" y="99568"/>
                  </a:moveTo>
                  <a:lnTo>
                    <a:pt x="12700" y="2191893"/>
                  </a:lnTo>
                  <a:lnTo>
                    <a:pt x="6350" y="2191893"/>
                  </a:lnTo>
                  <a:lnTo>
                    <a:pt x="12700" y="2191893"/>
                  </a:lnTo>
                  <a:cubicBezTo>
                    <a:pt x="12700" y="2239772"/>
                    <a:pt x="51689" y="2278761"/>
                    <a:pt x="99949" y="2278761"/>
                  </a:cubicBezTo>
                  <a:lnTo>
                    <a:pt x="11058017" y="2278761"/>
                  </a:lnTo>
                  <a:cubicBezTo>
                    <a:pt x="11106277" y="2278761"/>
                    <a:pt x="11145266" y="2239899"/>
                    <a:pt x="11145266" y="2191893"/>
                  </a:cubicBezTo>
                  <a:lnTo>
                    <a:pt x="11145266" y="99568"/>
                  </a:lnTo>
                  <a:cubicBezTo>
                    <a:pt x="11145266" y="51689"/>
                    <a:pt x="11106277" y="12700"/>
                    <a:pt x="11058017" y="12700"/>
                  </a:cubicBezTo>
                  <a:lnTo>
                    <a:pt x="99949" y="12700"/>
                  </a:lnTo>
                  <a:lnTo>
                    <a:pt x="99949" y="6350"/>
                  </a:lnTo>
                  <a:lnTo>
                    <a:pt x="99949" y="12700"/>
                  </a:lnTo>
                  <a:cubicBezTo>
                    <a:pt x="51689" y="12700"/>
                    <a:pt x="12700" y="51562"/>
                    <a:pt x="12700" y="99568"/>
                  </a:cubicBezTo>
                  <a:close/>
                </a:path>
              </a:pathLst>
            </a:custGeom>
            <a:solidFill>
              <a:srgbClr val="3A3A3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757981" y="2500312"/>
            <a:ext cx="499021" cy="499021"/>
            <a:chOff x="0" y="0"/>
            <a:chExt cx="665362" cy="66536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5480" cy="665480"/>
            </a:xfrm>
            <a:custGeom>
              <a:avLst/>
              <a:gdLst/>
              <a:ahLst/>
              <a:cxnLst/>
              <a:rect l="l" t="t" r="r" b="b"/>
              <a:pathLst>
                <a:path w="665480" h="665480">
                  <a:moveTo>
                    <a:pt x="0" y="332740"/>
                  </a:moveTo>
                  <a:cubicBezTo>
                    <a:pt x="0" y="148971"/>
                    <a:pt x="148971" y="0"/>
                    <a:pt x="332740" y="0"/>
                  </a:cubicBezTo>
                  <a:cubicBezTo>
                    <a:pt x="516509" y="0"/>
                    <a:pt x="665480" y="148971"/>
                    <a:pt x="665480" y="332740"/>
                  </a:cubicBezTo>
                  <a:cubicBezTo>
                    <a:pt x="665480" y="516509"/>
                    <a:pt x="516509" y="665480"/>
                    <a:pt x="332740" y="665480"/>
                  </a:cubicBezTo>
                  <a:cubicBezTo>
                    <a:pt x="148971" y="665480"/>
                    <a:pt x="0" y="516382"/>
                    <a:pt x="0" y="332740"/>
                  </a:cubicBezTo>
                  <a:close/>
                </a:path>
              </a:pathLst>
            </a:custGeom>
            <a:solidFill>
              <a:srgbClr val="3A3A3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6" name="Freeform 16" descr="preencoded.png"/>
          <p:cNvSpPr/>
          <p:nvPr/>
        </p:nvSpPr>
        <p:spPr>
          <a:xfrm>
            <a:off x="895201" y="2637384"/>
            <a:ext cx="224581" cy="224581"/>
          </a:xfrm>
          <a:custGeom>
            <a:avLst/>
            <a:gdLst/>
            <a:ahLst/>
            <a:cxnLst/>
            <a:rect l="l" t="t" r="r" b="b"/>
            <a:pathLst>
              <a:path w="224581" h="224581">
                <a:moveTo>
                  <a:pt x="0" y="0"/>
                </a:moveTo>
                <a:lnTo>
                  <a:pt x="224581" y="0"/>
                </a:lnTo>
                <a:lnTo>
                  <a:pt x="224581" y="224581"/>
                </a:lnTo>
                <a:lnTo>
                  <a:pt x="0" y="224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250" b="-6250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57981" y="3165574"/>
            <a:ext cx="2079724" cy="259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1625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Python 3.11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7981" y="3534519"/>
            <a:ext cx="8007400" cy="32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Core logic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577454" y="4195019"/>
            <a:ext cx="8368456" cy="1718519"/>
            <a:chOff x="0" y="0"/>
            <a:chExt cx="11157942" cy="2291358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11145266" cy="2278761"/>
            </a:xfrm>
            <a:custGeom>
              <a:avLst/>
              <a:gdLst/>
              <a:ahLst/>
              <a:cxnLst/>
              <a:rect l="l" t="t" r="r" b="b"/>
              <a:pathLst>
                <a:path w="11145266" h="2278761">
                  <a:moveTo>
                    <a:pt x="0" y="93218"/>
                  </a:moveTo>
                  <a:cubicBezTo>
                    <a:pt x="0" y="41656"/>
                    <a:pt x="41910" y="0"/>
                    <a:pt x="93599" y="0"/>
                  </a:cubicBezTo>
                  <a:lnTo>
                    <a:pt x="11051667" y="0"/>
                  </a:lnTo>
                  <a:cubicBezTo>
                    <a:pt x="11103356" y="0"/>
                    <a:pt x="11145266" y="41656"/>
                    <a:pt x="11145266" y="93218"/>
                  </a:cubicBezTo>
                  <a:lnTo>
                    <a:pt x="11145266" y="2185543"/>
                  </a:lnTo>
                  <a:cubicBezTo>
                    <a:pt x="11145266" y="2236978"/>
                    <a:pt x="11103356" y="2278761"/>
                    <a:pt x="11051667" y="2278761"/>
                  </a:cubicBezTo>
                  <a:lnTo>
                    <a:pt x="93599" y="2278761"/>
                  </a:lnTo>
                  <a:cubicBezTo>
                    <a:pt x="41910" y="2278761"/>
                    <a:pt x="0" y="2237105"/>
                    <a:pt x="0" y="2185543"/>
                  </a:cubicBezTo>
                  <a:close/>
                </a:path>
              </a:pathLst>
            </a:custGeom>
            <a:solidFill>
              <a:srgbClr val="F2EDE5"/>
            </a:solidFill>
            <a:ln w="12700">
              <a:solidFill>
                <a:srgbClr val="000000"/>
              </a:solidFill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1157966" cy="2291461"/>
            </a:xfrm>
            <a:custGeom>
              <a:avLst/>
              <a:gdLst/>
              <a:ahLst/>
              <a:cxnLst/>
              <a:rect l="l" t="t" r="r" b="b"/>
              <a:pathLst>
                <a:path w="11157966" h="2291461">
                  <a:moveTo>
                    <a:pt x="0" y="99568"/>
                  </a:moveTo>
                  <a:cubicBezTo>
                    <a:pt x="0" y="44577"/>
                    <a:pt x="44831" y="0"/>
                    <a:pt x="99949" y="0"/>
                  </a:cubicBezTo>
                  <a:lnTo>
                    <a:pt x="11058017" y="0"/>
                  </a:lnTo>
                  <a:lnTo>
                    <a:pt x="11058017" y="6350"/>
                  </a:lnTo>
                  <a:lnTo>
                    <a:pt x="11058017" y="0"/>
                  </a:lnTo>
                  <a:cubicBezTo>
                    <a:pt x="11113136" y="0"/>
                    <a:pt x="11157966" y="44577"/>
                    <a:pt x="11157966" y="99568"/>
                  </a:cubicBezTo>
                  <a:lnTo>
                    <a:pt x="11151616" y="99568"/>
                  </a:lnTo>
                  <a:lnTo>
                    <a:pt x="11157966" y="99568"/>
                  </a:lnTo>
                  <a:lnTo>
                    <a:pt x="11157966" y="2191893"/>
                  </a:lnTo>
                  <a:lnTo>
                    <a:pt x="11151616" y="2191893"/>
                  </a:lnTo>
                  <a:lnTo>
                    <a:pt x="11157966" y="2191893"/>
                  </a:lnTo>
                  <a:cubicBezTo>
                    <a:pt x="11157966" y="2246884"/>
                    <a:pt x="11113136" y="2291461"/>
                    <a:pt x="11058017" y="2291461"/>
                  </a:cubicBezTo>
                  <a:lnTo>
                    <a:pt x="11058017" y="2285111"/>
                  </a:lnTo>
                  <a:lnTo>
                    <a:pt x="11058017" y="2291461"/>
                  </a:lnTo>
                  <a:lnTo>
                    <a:pt x="99949" y="2291461"/>
                  </a:lnTo>
                  <a:lnTo>
                    <a:pt x="99949" y="2285111"/>
                  </a:lnTo>
                  <a:lnTo>
                    <a:pt x="99949" y="2291461"/>
                  </a:lnTo>
                  <a:cubicBezTo>
                    <a:pt x="44831" y="2291461"/>
                    <a:pt x="0" y="2246884"/>
                    <a:pt x="0" y="2191893"/>
                  </a:cubicBezTo>
                  <a:lnTo>
                    <a:pt x="0" y="99568"/>
                  </a:lnTo>
                  <a:lnTo>
                    <a:pt x="6350" y="99568"/>
                  </a:lnTo>
                  <a:lnTo>
                    <a:pt x="0" y="99568"/>
                  </a:lnTo>
                  <a:moveTo>
                    <a:pt x="12700" y="99568"/>
                  </a:moveTo>
                  <a:lnTo>
                    <a:pt x="12700" y="2191893"/>
                  </a:lnTo>
                  <a:lnTo>
                    <a:pt x="6350" y="2191893"/>
                  </a:lnTo>
                  <a:lnTo>
                    <a:pt x="12700" y="2191893"/>
                  </a:lnTo>
                  <a:cubicBezTo>
                    <a:pt x="12700" y="2239772"/>
                    <a:pt x="51689" y="2278761"/>
                    <a:pt x="99949" y="2278761"/>
                  </a:cubicBezTo>
                  <a:lnTo>
                    <a:pt x="11058017" y="2278761"/>
                  </a:lnTo>
                  <a:cubicBezTo>
                    <a:pt x="11106277" y="2278761"/>
                    <a:pt x="11145266" y="2239899"/>
                    <a:pt x="11145266" y="2191893"/>
                  </a:cubicBezTo>
                  <a:lnTo>
                    <a:pt x="11145266" y="99568"/>
                  </a:lnTo>
                  <a:cubicBezTo>
                    <a:pt x="11145266" y="51689"/>
                    <a:pt x="11106277" y="12700"/>
                    <a:pt x="11058017" y="12700"/>
                  </a:cubicBezTo>
                  <a:lnTo>
                    <a:pt x="99949" y="12700"/>
                  </a:lnTo>
                  <a:lnTo>
                    <a:pt x="99949" y="6350"/>
                  </a:lnTo>
                  <a:lnTo>
                    <a:pt x="99949" y="12700"/>
                  </a:lnTo>
                  <a:cubicBezTo>
                    <a:pt x="51689" y="12700"/>
                    <a:pt x="12700" y="51562"/>
                    <a:pt x="12700" y="99568"/>
                  </a:cubicBezTo>
                  <a:close/>
                </a:path>
              </a:pathLst>
            </a:custGeom>
            <a:solidFill>
              <a:srgbClr val="3A3A3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757981" y="4375548"/>
            <a:ext cx="499021" cy="499021"/>
            <a:chOff x="0" y="0"/>
            <a:chExt cx="665362" cy="66536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65480" cy="665480"/>
            </a:xfrm>
            <a:custGeom>
              <a:avLst/>
              <a:gdLst/>
              <a:ahLst/>
              <a:cxnLst/>
              <a:rect l="l" t="t" r="r" b="b"/>
              <a:pathLst>
                <a:path w="665480" h="665480">
                  <a:moveTo>
                    <a:pt x="0" y="332740"/>
                  </a:moveTo>
                  <a:cubicBezTo>
                    <a:pt x="0" y="148971"/>
                    <a:pt x="148971" y="0"/>
                    <a:pt x="332740" y="0"/>
                  </a:cubicBezTo>
                  <a:cubicBezTo>
                    <a:pt x="516509" y="0"/>
                    <a:pt x="665480" y="148971"/>
                    <a:pt x="665480" y="332740"/>
                  </a:cubicBezTo>
                  <a:cubicBezTo>
                    <a:pt x="665480" y="516509"/>
                    <a:pt x="516509" y="665480"/>
                    <a:pt x="332740" y="665480"/>
                  </a:cubicBezTo>
                  <a:cubicBezTo>
                    <a:pt x="148971" y="665480"/>
                    <a:pt x="0" y="516382"/>
                    <a:pt x="0" y="332740"/>
                  </a:cubicBezTo>
                  <a:close/>
                </a:path>
              </a:pathLst>
            </a:custGeom>
            <a:solidFill>
              <a:srgbClr val="3A3A3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4" name="Freeform 24" descr="preencoded.png"/>
          <p:cNvSpPr/>
          <p:nvPr/>
        </p:nvSpPr>
        <p:spPr>
          <a:xfrm>
            <a:off x="895201" y="4512618"/>
            <a:ext cx="224581" cy="224581"/>
          </a:xfrm>
          <a:custGeom>
            <a:avLst/>
            <a:gdLst/>
            <a:ahLst/>
            <a:cxnLst/>
            <a:rect l="l" t="t" r="r" b="b"/>
            <a:pathLst>
              <a:path w="224581" h="224581">
                <a:moveTo>
                  <a:pt x="0" y="0"/>
                </a:moveTo>
                <a:lnTo>
                  <a:pt x="224581" y="0"/>
                </a:lnTo>
                <a:lnTo>
                  <a:pt x="224581" y="224581"/>
                </a:lnTo>
                <a:lnTo>
                  <a:pt x="0" y="2245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0416" b="-10416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757981" y="5040809"/>
            <a:ext cx="2079724" cy="259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1625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Flask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57981" y="5409754"/>
            <a:ext cx="8007400" cy="32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Web Framework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577454" y="6070252"/>
            <a:ext cx="8368456" cy="1718519"/>
            <a:chOff x="0" y="0"/>
            <a:chExt cx="11157942" cy="2291358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11145266" cy="2278761"/>
            </a:xfrm>
            <a:custGeom>
              <a:avLst/>
              <a:gdLst/>
              <a:ahLst/>
              <a:cxnLst/>
              <a:rect l="l" t="t" r="r" b="b"/>
              <a:pathLst>
                <a:path w="11145266" h="2278761">
                  <a:moveTo>
                    <a:pt x="0" y="93218"/>
                  </a:moveTo>
                  <a:cubicBezTo>
                    <a:pt x="0" y="41656"/>
                    <a:pt x="41910" y="0"/>
                    <a:pt x="93599" y="0"/>
                  </a:cubicBezTo>
                  <a:lnTo>
                    <a:pt x="11051667" y="0"/>
                  </a:lnTo>
                  <a:cubicBezTo>
                    <a:pt x="11103356" y="0"/>
                    <a:pt x="11145266" y="41656"/>
                    <a:pt x="11145266" y="93218"/>
                  </a:cubicBezTo>
                  <a:lnTo>
                    <a:pt x="11145266" y="2185543"/>
                  </a:lnTo>
                  <a:cubicBezTo>
                    <a:pt x="11145266" y="2236978"/>
                    <a:pt x="11103356" y="2278761"/>
                    <a:pt x="11051667" y="2278761"/>
                  </a:cubicBezTo>
                  <a:lnTo>
                    <a:pt x="93599" y="2278761"/>
                  </a:lnTo>
                  <a:cubicBezTo>
                    <a:pt x="41910" y="2278761"/>
                    <a:pt x="0" y="2237105"/>
                    <a:pt x="0" y="2185543"/>
                  </a:cubicBezTo>
                  <a:close/>
                </a:path>
              </a:pathLst>
            </a:custGeom>
            <a:solidFill>
              <a:srgbClr val="F2EDE5"/>
            </a:solidFill>
            <a:ln w="12700">
              <a:solidFill>
                <a:srgbClr val="000000"/>
              </a:solidFill>
            </a:ln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11157966" cy="2291461"/>
            </a:xfrm>
            <a:custGeom>
              <a:avLst/>
              <a:gdLst/>
              <a:ahLst/>
              <a:cxnLst/>
              <a:rect l="l" t="t" r="r" b="b"/>
              <a:pathLst>
                <a:path w="11157966" h="2291461">
                  <a:moveTo>
                    <a:pt x="0" y="99568"/>
                  </a:moveTo>
                  <a:cubicBezTo>
                    <a:pt x="0" y="44577"/>
                    <a:pt x="44831" y="0"/>
                    <a:pt x="99949" y="0"/>
                  </a:cubicBezTo>
                  <a:lnTo>
                    <a:pt x="11058017" y="0"/>
                  </a:lnTo>
                  <a:lnTo>
                    <a:pt x="11058017" y="6350"/>
                  </a:lnTo>
                  <a:lnTo>
                    <a:pt x="11058017" y="0"/>
                  </a:lnTo>
                  <a:cubicBezTo>
                    <a:pt x="11113136" y="0"/>
                    <a:pt x="11157966" y="44577"/>
                    <a:pt x="11157966" y="99568"/>
                  </a:cubicBezTo>
                  <a:lnTo>
                    <a:pt x="11151616" y="99568"/>
                  </a:lnTo>
                  <a:lnTo>
                    <a:pt x="11157966" y="99568"/>
                  </a:lnTo>
                  <a:lnTo>
                    <a:pt x="11157966" y="2191893"/>
                  </a:lnTo>
                  <a:lnTo>
                    <a:pt x="11151616" y="2191893"/>
                  </a:lnTo>
                  <a:lnTo>
                    <a:pt x="11157966" y="2191893"/>
                  </a:lnTo>
                  <a:cubicBezTo>
                    <a:pt x="11157966" y="2246884"/>
                    <a:pt x="11113136" y="2291461"/>
                    <a:pt x="11058017" y="2291461"/>
                  </a:cubicBezTo>
                  <a:lnTo>
                    <a:pt x="11058017" y="2285111"/>
                  </a:lnTo>
                  <a:lnTo>
                    <a:pt x="11058017" y="2291461"/>
                  </a:lnTo>
                  <a:lnTo>
                    <a:pt x="99949" y="2291461"/>
                  </a:lnTo>
                  <a:lnTo>
                    <a:pt x="99949" y="2285111"/>
                  </a:lnTo>
                  <a:lnTo>
                    <a:pt x="99949" y="2291461"/>
                  </a:lnTo>
                  <a:cubicBezTo>
                    <a:pt x="44831" y="2291461"/>
                    <a:pt x="0" y="2246884"/>
                    <a:pt x="0" y="2191893"/>
                  </a:cubicBezTo>
                  <a:lnTo>
                    <a:pt x="0" y="99568"/>
                  </a:lnTo>
                  <a:lnTo>
                    <a:pt x="6350" y="99568"/>
                  </a:lnTo>
                  <a:lnTo>
                    <a:pt x="0" y="99568"/>
                  </a:lnTo>
                  <a:moveTo>
                    <a:pt x="12700" y="99568"/>
                  </a:moveTo>
                  <a:lnTo>
                    <a:pt x="12700" y="2191893"/>
                  </a:lnTo>
                  <a:lnTo>
                    <a:pt x="6350" y="2191893"/>
                  </a:lnTo>
                  <a:lnTo>
                    <a:pt x="12700" y="2191893"/>
                  </a:lnTo>
                  <a:cubicBezTo>
                    <a:pt x="12700" y="2239772"/>
                    <a:pt x="51689" y="2278761"/>
                    <a:pt x="99949" y="2278761"/>
                  </a:cubicBezTo>
                  <a:lnTo>
                    <a:pt x="11058017" y="2278761"/>
                  </a:lnTo>
                  <a:cubicBezTo>
                    <a:pt x="11106277" y="2278761"/>
                    <a:pt x="11145266" y="2239899"/>
                    <a:pt x="11145266" y="2191893"/>
                  </a:cubicBezTo>
                  <a:lnTo>
                    <a:pt x="11145266" y="99568"/>
                  </a:lnTo>
                  <a:cubicBezTo>
                    <a:pt x="11145266" y="51689"/>
                    <a:pt x="11106277" y="12700"/>
                    <a:pt x="11058017" y="12700"/>
                  </a:cubicBezTo>
                  <a:lnTo>
                    <a:pt x="99949" y="12700"/>
                  </a:lnTo>
                  <a:lnTo>
                    <a:pt x="99949" y="6350"/>
                  </a:lnTo>
                  <a:lnTo>
                    <a:pt x="99949" y="12700"/>
                  </a:lnTo>
                  <a:cubicBezTo>
                    <a:pt x="51689" y="12700"/>
                    <a:pt x="12700" y="51562"/>
                    <a:pt x="12700" y="99568"/>
                  </a:cubicBezTo>
                  <a:close/>
                </a:path>
              </a:pathLst>
            </a:custGeom>
            <a:solidFill>
              <a:srgbClr val="3A3A3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757981" y="6250781"/>
            <a:ext cx="499021" cy="499021"/>
            <a:chOff x="0" y="0"/>
            <a:chExt cx="665362" cy="66536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65480" cy="665480"/>
            </a:xfrm>
            <a:custGeom>
              <a:avLst/>
              <a:gdLst/>
              <a:ahLst/>
              <a:cxnLst/>
              <a:rect l="l" t="t" r="r" b="b"/>
              <a:pathLst>
                <a:path w="665480" h="665480">
                  <a:moveTo>
                    <a:pt x="0" y="332740"/>
                  </a:moveTo>
                  <a:cubicBezTo>
                    <a:pt x="0" y="148971"/>
                    <a:pt x="148971" y="0"/>
                    <a:pt x="332740" y="0"/>
                  </a:cubicBezTo>
                  <a:cubicBezTo>
                    <a:pt x="516509" y="0"/>
                    <a:pt x="665480" y="148971"/>
                    <a:pt x="665480" y="332740"/>
                  </a:cubicBezTo>
                  <a:cubicBezTo>
                    <a:pt x="665480" y="516509"/>
                    <a:pt x="516509" y="665480"/>
                    <a:pt x="332740" y="665480"/>
                  </a:cubicBezTo>
                  <a:cubicBezTo>
                    <a:pt x="148971" y="665480"/>
                    <a:pt x="0" y="516382"/>
                    <a:pt x="0" y="332740"/>
                  </a:cubicBezTo>
                  <a:close/>
                </a:path>
              </a:pathLst>
            </a:custGeom>
            <a:solidFill>
              <a:srgbClr val="3A3A3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2" name="Freeform 32" descr="preencoded.png"/>
          <p:cNvSpPr/>
          <p:nvPr/>
        </p:nvSpPr>
        <p:spPr>
          <a:xfrm>
            <a:off x="895201" y="6387852"/>
            <a:ext cx="224581" cy="224581"/>
          </a:xfrm>
          <a:custGeom>
            <a:avLst/>
            <a:gdLst/>
            <a:ahLst/>
            <a:cxnLst/>
            <a:rect l="l" t="t" r="r" b="b"/>
            <a:pathLst>
              <a:path w="224581" h="224581">
                <a:moveTo>
                  <a:pt x="0" y="0"/>
                </a:moveTo>
                <a:lnTo>
                  <a:pt x="224581" y="0"/>
                </a:lnTo>
                <a:lnTo>
                  <a:pt x="224581" y="224582"/>
                </a:lnTo>
                <a:lnTo>
                  <a:pt x="0" y="2245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757981" y="6916042"/>
            <a:ext cx="2079724" cy="259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1625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SQLite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57981" y="7284987"/>
            <a:ext cx="8007400" cy="32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Database Management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577454" y="7945487"/>
            <a:ext cx="8368456" cy="1718519"/>
            <a:chOff x="0" y="0"/>
            <a:chExt cx="11157942" cy="2291358"/>
          </a:xfrm>
        </p:grpSpPr>
        <p:sp>
          <p:nvSpPr>
            <p:cNvPr id="36" name="Freeform 36"/>
            <p:cNvSpPr/>
            <p:nvPr/>
          </p:nvSpPr>
          <p:spPr>
            <a:xfrm>
              <a:off x="6350" y="6350"/>
              <a:ext cx="11145266" cy="2278761"/>
            </a:xfrm>
            <a:custGeom>
              <a:avLst/>
              <a:gdLst/>
              <a:ahLst/>
              <a:cxnLst/>
              <a:rect l="l" t="t" r="r" b="b"/>
              <a:pathLst>
                <a:path w="11145266" h="2278761">
                  <a:moveTo>
                    <a:pt x="0" y="93218"/>
                  </a:moveTo>
                  <a:cubicBezTo>
                    <a:pt x="0" y="41656"/>
                    <a:pt x="41910" y="0"/>
                    <a:pt x="93599" y="0"/>
                  </a:cubicBezTo>
                  <a:lnTo>
                    <a:pt x="11051667" y="0"/>
                  </a:lnTo>
                  <a:cubicBezTo>
                    <a:pt x="11103356" y="0"/>
                    <a:pt x="11145266" y="41656"/>
                    <a:pt x="11145266" y="93218"/>
                  </a:cubicBezTo>
                  <a:lnTo>
                    <a:pt x="11145266" y="2185543"/>
                  </a:lnTo>
                  <a:cubicBezTo>
                    <a:pt x="11145266" y="2236978"/>
                    <a:pt x="11103356" y="2278761"/>
                    <a:pt x="11051667" y="2278761"/>
                  </a:cubicBezTo>
                  <a:lnTo>
                    <a:pt x="93599" y="2278761"/>
                  </a:lnTo>
                  <a:cubicBezTo>
                    <a:pt x="41910" y="2278761"/>
                    <a:pt x="0" y="2237105"/>
                    <a:pt x="0" y="2185543"/>
                  </a:cubicBezTo>
                  <a:close/>
                </a:path>
              </a:pathLst>
            </a:custGeom>
            <a:solidFill>
              <a:srgbClr val="F2EDE5"/>
            </a:solidFill>
            <a:ln w="12700">
              <a:solidFill>
                <a:srgbClr val="000000"/>
              </a:solidFill>
            </a:ln>
          </p:spPr>
        </p:sp>
        <p:sp>
          <p:nvSpPr>
            <p:cNvPr id="37" name="Freeform 37"/>
            <p:cNvSpPr/>
            <p:nvPr/>
          </p:nvSpPr>
          <p:spPr>
            <a:xfrm>
              <a:off x="0" y="0"/>
              <a:ext cx="11157966" cy="2291461"/>
            </a:xfrm>
            <a:custGeom>
              <a:avLst/>
              <a:gdLst/>
              <a:ahLst/>
              <a:cxnLst/>
              <a:rect l="l" t="t" r="r" b="b"/>
              <a:pathLst>
                <a:path w="11157966" h="2291461">
                  <a:moveTo>
                    <a:pt x="0" y="99568"/>
                  </a:moveTo>
                  <a:cubicBezTo>
                    <a:pt x="0" y="44577"/>
                    <a:pt x="44831" y="0"/>
                    <a:pt x="99949" y="0"/>
                  </a:cubicBezTo>
                  <a:lnTo>
                    <a:pt x="11058017" y="0"/>
                  </a:lnTo>
                  <a:lnTo>
                    <a:pt x="11058017" y="6350"/>
                  </a:lnTo>
                  <a:lnTo>
                    <a:pt x="11058017" y="0"/>
                  </a:lnTo>
                  <a:cubicBezTo>
                    <a:pt x="11113136" y="0"/>
                    <a:pt x="11157966" y="44577"/>
                    <a:pt x="11157966" y="99568"/>
                  </a:cubicBezTo>
                  <a:lnTo>
                    <a:pt x="11151616" y="99568"/>
                  </a:lnTo>
                  <a:lnTo>
                    <a:pt x="11157966" y="99568"/>
                  </a:lnTo>
                  <a:lnTo>
                    <a:pt x="11157966" y="2191893"/>
                  </a:lnTo>
                  <a:lnTo>
                    <a:pt x="11151616" y="2191893"/>
                  </a:lnTo>
                  <a:lnTo>
                    <a:pt x="11157966" y="2191893"/>
                  </a:lnTo>
                  <a:cubicBezTo>
                    <a:pt x="11157966" y="2246884"/>
                    <a:pt x="11113136" y="2291461"/>
                    <a:pt x="11058017" y="2291461"/>
                  </a:cubicBezTo>
                  <a:lnTo>
                    <a:pt x="11058017" y="2285111"/>
                  </a:lnTo>
                  <a:lnTo>
                    <a:pt x="11058017" y="2291461"/>
                  </a:lnTo>
                  <a:lnTo>
                    <a:pt x="99949" y="2291461"/>
                  </a:lnTo>
                  <a:lnTo>
                    <a:pt x="99949" y="2285111"/>
                  </a:lnTo>
                  <a:lnTo>
                    <a:pt x="99949" y="2291461"/>
                  </a:lnTo>
                  <a:cubicBezTo>
                    <a:pt x="44831" y="2291461"/>
                    <a:pt x="0" y="2246884"/>
                    <a:pt x="0" y="2191893"/>
                  </a:cubicBezTo>
                  <a:lnTo>
                    <a:pt x="0" y="99568"/>
                  </a:lnTo>
                  <a:lnTo>
                    <a:pt x="6350" y="99568"/>
                  </a:lnTo>
                  <a:lnTo>
                    <a:pt x="0" y="99568"/>
                  </a:lnTo>
                  <a:moveTo>
                    <a:pt x="12700" y="99568"/>
                  </a:moveTo>
                  <a:lnTo>
                    <a:pt x="12700" y="2191893"/>
                  </a:lnTo>
                  <a:lnTo>
                    <a:pt x="6350" y="2191893"/>
                  </a:lnTo>
                  <a:lnTo>
                    <a:pt x="12700" y="2191893"/>
                  </a:lnTo>
                  <a:cubicBezTo>
                    <a:pt x="12700" y="2239772"/>
                    <a:pt x="51689" y="2278761"/>
                    <a:pt x="99949" y="2278761"/>
                  </a:cubicBezTo>
                  <a:lnTo>
                    <a:pt x="11058017" y="2278761"/>
                  </a:lnTo>
                  <a:cubicBezTo>
                    <a:pt x="11106277" y="2278761"/>
                    <a:pt x="11145266" y="2239899"/>
                    <a:pt x="11145266" y="2191893"/>
                  </a:cubicBezTo>
                  <a:lnTo>
                    <a:pt x="11145266" y="99568"/>
                  </a:lnTo>
                  <a:cubicBezTo>
                    <a:pt x="11145266" y="51689"/>
                    <a:pt x="11106277" y="12700"/>
                    <a:pt x="11058017" y="12700"/>
                  </a:cubicBezTo>
                  <a:lnTo>
                    <a:pt x="99949" y="12700"/>
                  </a:lnTo>
                  <a:lnTo>
                    <a:pt x="99949" y="6350"/>
                  </a:lnTo>
                  <a:lnTo>
                    <a:pt x="99949" y="12700"/>
                  </a:lnTo>
                  <a:cubicBezTo>
                    <a:pt x="51689" y="12700"/>
                    <a:pt x="12700" y="51562"/>
                    <a:pt x="12700" y="99568"/>
                  </a:cubicBezTo>
                  <a:close/>
                </a:path>
              </a:pathLst>
            </a:custGeom>
            <a:solidFill>
              <a:srgbClr val="3A3A3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8" name="Group 38"/>
          <p:cNvGrpSpPr/>
          <p:nvPr/>
        </p:nvGrpSpPr>
        <p:grpSpPr>
          <a:xfrm>
            <a:off x="757981" y="8126016"/>
            <a:ext cx="499021" cy="499021"/>
            <a:chOff x="0" y="0"/>
            <a:chExt cx="665362" cy="66536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65480" cy="665480"/>
            </a:xfrm>
            <a:custGeom>
              <a:avLst/>
              <a:gdLst/>
              <a:ahLst/>
              <a:cxnLst/>
              <a:rect l="l" t="t" r="r" b="b"/>
              <a:pathLst>
                <a:path w="665480" h="665480">
                  <a:moveTo>
                    <a:pt x="0" y="332740"/>
                  </a:moveTo>
                  <a:cubicBezTo>
                    <a:pt x="0" y="148971"/>
                    <a:pt x="148971" y="0"/>
                    <a:pt x="332740" y="0"/>
                  </a:cubicBezTo>
                  <a:cubicBezTo>
                    <a:pt x="516509" y="0"/>
                    <a:pt x="665480" y="148971"/>
                    <a:pt x="665480" y="332740"/>
                  </a:cubicBezTo>
                  <a:cubicBezTo>
                    <a:pt x="665480" y="516509"/>
                    <a:pt x="516509" y="665480"/>
                    <a:pt x="332740" y="665480"/>
                  </a:cubicBezTo>
                  <a:cubicBezTo>
                    <a:pt x="148971" y="665480"/>
                    <a:pt x="0" y="516382"/>
                    <a:pt x="0" y="332740"/>
                  </a:cubicBezTo>
                  <a:close/>
                </a:path>
              </a:pathLst>
            </a:custGeom>
            <a:solidFill>
              <a:srgbClr val="3A3A3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0" name="Freeform 40" descr="preencoded.png"/>
          <p:cNvSpPr/>
          <p:nvPr/>
        </p:nvSpPr>
        <p:spPr>
          <a:xfrm>
            <a:off x="895201" y="8263086"/>
            <a:ext cx="224581" cy="224581"/>
          </a:xfrm>
          <a:custGeom>
            <a:avLst/>
            <a:gdLst/>
            <a:ahLst/>
            <a:cxnLst/>
            <a:rect l="l" t="t" r="r" b="b"/>
            <a:pathLst>
              <a:path w="224581" h="224581">
                <a:moveTo>
                  <a:pt x="0" y="0"/>
                </a:moveTo>
                <a:lnTo>
                  <a:pt x="224581" y="0"/>
                </a:lnTo>
                <a:lnTo>
                  <a:pt x="224581" y="224581"/>
                </a:lnTo>
                <a:lnTo>
                  <a:pt x="0" y="2245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4166" b="-4166"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757981" y="8791278"/>
            <a:ext cx="2079724" cy="259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1625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TextBlob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57981" y="9160222"/>
            <a:ext cx="8007400" cy="32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NLP Library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356377" y="1806476"/>
            <a:ext cx="2495699" cy="330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>
                <a:solidFill>
                  <a:srgbClr val="3A3A3A"/>
                </a:solidFill>
                <a:latin typeface="Noto Serif"/>
                <a:ea typeface="Noto Serif"/>
                <a:cs typeface="Noto Serif"/>
                <a:sym typeface="Noto Serif"/>
              </a:rPr>
              <a:t>Frontend &amp; Tools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9351615" y="2319784"/>
            <a:ext cx="8368456" cy="1718519"/>
            <a:chOff x="0" y="0"/>
            <a:chExt cx="11157942" cy="2291358"/>
          </a:xfrm>
        </p:grpSpPr>
        <p:sp>
          <p:nvSpPr>
            <p:cNvPr id="45" name="Freeform 45"/>
            <p:cNvSpPr/>
            <p:nvPr/>
          </p:nvSpPr>
          <p:spPr>
            <a:xfrm>
              <a:off x="6350" y="6350"/>
              <a:ext cx="11145266" cy="2278761"/>
            </a:xfrm>
            <a:custGeom>
              <a:avLst/>
              <a:gdLst/>
              <a:ahLst/>
              <a:cxnLst/>
              <a:rect l="l" t="t" r="r" b="b"/>
              <a:pathLst>
                <a:path w="11145266" h="2278761">
                  <a:moveTo>
                    <a:pt x="0" y="93218"/>
                  </a:moveTo>
                  <a:cubicBezTo>
                    <a:pt x="0" y="41656"/>
                    <a:pt x="41910" y="0"/>
                    <a:pt x="93599" y="0"/>
                  </a:cubicBezTo>
                  <a:lnTo>
                    <a:pt x="11051667" y="0"/>
                  </a:lnTo>
                  <a:cubicBezTo>
                    <a:pt x="11103356" y="0"/>
                    <a:pt x="11145266" y="41656"/>
                    <a:pt x="11145266" y="93218"/>
                  </a:cubicBezTo>
                  <a:lnTo>
                    <a:pt x="11145266" y="2185543"/>
                  </a:lnTo>
                  <a:cubicBezTo>
                    <a:pt x="11145266" y="2236978"/>
                    <a:pt x="11103356" y="2278761"/>
                    <a:pt x="11051667" y="2278761"/>
                  </a:cubicBezTo>
                  <a:lnTo>
                    <a:pt x="93599" y="2278761"/>
                  </a:lnTo>
                  <a:cubicBezTo>
                    <a:pt x="41910" y="2278761"/>
                    <a:pt x="0" y="2237105"/>
                    <a:pt x="0" y="2185543"/>
                  </a:cubicBezTo>
                  <a:close/>
                </a:path>
              </a:pathLst>
            </a:custGeom>
            <a:solidFill>
              <a:srgbClr val="F2EDE5"/>
            </a:solidFill>
            <a:ln w="12700">
              <a:solidFill>
                <a:srgbClr val="000000"/>
              </a:solidFill>
            </a:ln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11157966" cy="2291461"/>
            </a:xfrm>
            <a:custGeom>
              <a:avLst/>
              <a:gdLst/>
              <a:ahLst/>
              <a:cxnLst/>
              <a:rect l="l" t="t" r="r" b="b"/>
              <a:pathLst>
                <a:path w="11157966" h="2291461">
                  <a:moveTo>
                    <a:pt x="0" y="99568"/>
                  </a:moveTo>
                  <a:cubicBezTo>
                    <a:pt x="0" y="44577"/>
                    <a:pt x="44831" y="0"/>
                    <a:pt x="99949" y="0"/>
                  </a:cubicBezTo>
                  <a:lnTo>
                    <a:pt x="11058017" y="0"/>
                  </a:lnTo>
                  <a:lnTo>
                    <a:pt x="11058017" y="6350"/>
                  </a:lnTo>
                  <a:lnTo>
                    <a:pt x="11058017" y="0"/>
                  </a:lnTo>
                  <a:cubicBezTo>
                    <a:pt x="11113136" y="0"/>
                    <a:pt x="11157966" y="44577"/>
                    <a:pt x="11157966" y="99568"/>
                  </a:cubicBezTo>
                  <a:lnTo>
                    <a:pt x="11151616" y="99568"/>
                  </a:lnTo>
                  <a:lnTo>
                    <a:pt x="11157966" y="99568"/>
                  </a:lnTo>
                  <a:lnTo>
                    <a:pt x="11157966" y="2191893"/>
                  </a:lnTo>
                  <a:lnTo>
                    <a:pt x="11151616" y="2191893"/>
                  </a:lnTo>
                  <a:lnTo>
                    <a:pt x="11157966" y="2191893"/>
                  </a:lnTo>
                  <a:cubicBezTo>
                    <a:pt x="11157966" y="2246884"/>
                    <a:pt x="11113136" y="2291461"/>
                    <a:pt x="11058017" y="2291461"/>
                  </a:cubicBezTo>
                  <a:lnTo>
                    <a:pt x="11058017" y="2285111"/>
                  </a:lnTo>
                  <a:lnTo>
                    <a:pt x="11058017" y="2291461"/>
                  </a:lnTo>
                  <a:lnTo>
                    <a:pt x="99949" y="2291461"/>
                  </a:lnTo>
                  <a:lnTo>
                    <a:pt x="99949" y="2285111"/>
                  </a:lnTo>
                  <a:lnTo>
                    <a:pt x="99949" y="2291461"/>
                  </a:lnTo>
                  <a:cubicBezTo>
                    <a:pt x="44831" y="2291461"/>
                    <a:pt x="0" y="2246884"/>
                    <a:pt x="0" y="2191893"/>
                  </a:cubicBezTo>
                  <a:lnTo>
                    <a:pt x="0" y="99568"/>
                  </a:lnTo>
                  <a:lnTo>
                    <a:pt x="6350" y="99568"/>
                  </a:lnTo>
                  <a:lnTo>
                    <a:pt x="0" y="99568"/>
                  </a:lnTo>
                  <a:moveTo>
                    <a:pt x="12700" y="99568"/>
                  </a:moveTo>
                  <a:lnTo>
                    <a:pt x="12700" y="2191893"/>
                  </a:lnTo>
                  <a:lnTo>
                    <a:pt x="6350" y="2191893"/>
                  </a:lnTo>
                  <a:lnTo>
                    <a:pt x="12700" y="2191893"/>
                  </a:lnTo>
                  <a:cubicBezTo>
                    <a:pt x="12700" y="2239772"/>
                    <a:pt x="51689" y="2278761"/>
                    <a:pt x="99949" y="2278761"/>
                  </a:cubicBezTo>
                  <a:lnTo>
                    <a:pt x="11058017" y="2278761"/>
                  </a:lnTo>
                  <a:cubicBezTo>
                    <a:pt x="11106277" y="2278761"/>
                    <a:pt x="11145266" y="2239899"/>
                    <a:pt x="11145266" y="2191893"/>
                  </a:cubicBezTo>
                  <a:lnTo>
                    <a:pt x="11145266" y="99568"/>
                  </a:lnTo>
                  <a:cubicBezTo>
                    <a:pt x="11145266" y="51689"/>
                    <a:pt x="11106277" y="12700"/>
                    <a:pt x="11058017" y="12700"/>
                  </a:cubicBezTo>
                  <a:lnTo>
                    <a:pt x="99949" y="12700"/>
                  </a:lnTo>
                  <a:lnTo>
                    <a:pt x="99949" y="6350"/>
                  </a:lnTo>
                  <a:lnTo>
                    <a:pt x="99949" y="12700"/>
                  </a:lnTo>
                  <a:cubicBezTo>
                    <a:pt x="51689" y="12700"/>
                    <a:pt x="12700" y="51562"/>
                    <a:pt x="12700" y="99568"/>
                  </a:cubicBezTo>
                  <a:close/>
                </a:path>
              </a:pathLst>
            </a:custGeom>
            <a:solidFill>
              <a:srgbClr val="9C928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7" name="Group 47"/>
          <p:cNvGrpSpPr/>
          <p:nvPr/>
        </p:nvGrpSpPr>
        <p:grpSpPr>
          <a:xfrm>
            <a:off x="9532144" y="2500312"/>
            <a:ext cx="499021" cy="499021"/>
            <a:chOff x="0" y="0"/>
            <a:chExt cx="665362" cy="66536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65480" cy="665480"/>
            </a:xfrm>
            <a:custGeom>
              <a:avLst/>
              <a:gdLst/>
              <a:ahLst/>
              <a:cxnLst/>
              <a:rect l="l" t="t" r="r" b="b"/>
              <a:pathLst>
                <a:path w="665480" h="665480">
                  <a:moveTo>
                    <a:pt x="0" y="332740"/>
                  </a:moveTo>
                  <a:cubicBezTo>
                    <a:pt x="0" y="148971"/>
                    <a:pt x="148971" y="0"/>
                    <a:pt x="332740" y="0"/>
                  </a:cubicBezTo>
                  <a:cubicBezTo>
                    <a:pt x="516509" y="0"/>
                    <a:pt x="665480" y="148971"/>
                    <a:pt x="665480" y="332740"/>
                  </a:cubicBezTo>
                  <a:cubicBezTo>
                    <a:pt x="665480" y="516509"/>
                    <a:pt x="516509" y="665480"/>
                    <a:pt x="332740" y="665480"/>
                  </a:cubicBezTo>
                  <a:cubicBezTo>
                    <a:pt x="148971" y="665480"/>
                    <a:pt x="0" y="516382"/>
                    <a:pt x="0" y="332740"/>
                  </a:cubicBezTo>
                  <a:close/>
                </a:path>
              </a:pathLst>
            </a:custGeom>
            <a:solidFill>
              <a:srgbClr val="9C928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9" name="Freeform 49" descr="preencoded.png"/>
          <p:cNvSpPr/>
          <p:nvPr/>
        </p:nvSpPr>
        <p:spPr>
          <a:xfrm>
            <a:off x="9669364" y="2637384"/>
            <a:ext cx="224581" cy="224581"/>
          </a:xfrm>
          <a:custGeom>
            <a:avLst/>
            <a:gdLst/>
            <a:ahLst/>
            <a:cxnLst/>
            <a:rect l="l" t="t" r="r" b="b"/>
            <a:pathLst>
              <a:path w="224581" h="224581">
                <a:moveTo>
                  <a:pt x="0" y="0"/>
                </a:moveTo>
                <a:lnTo>
                  <a:pt x="224581" y="0"/>
                </a:lnTo>
                <a:lnTo>
                  <a:pt x="224581" y="224581"/>
                </a:lnTo>
                <a:lnTo>
                  <a:pt x="0" y="2245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2083" r="-2083"/>
            </a:stretch>
          </a:blipFill>
        </p:spPr>
      </p:sp>
      <p:sp>
        <p:nvSpPr>
          <p:cNvPr id="50" name="TextBox 50"/>
          <p:cNvSpPr txBox="1"/>
          <p:nvPr/>
        </p:nvSpPr>
        <p:spPr>
          <a:xfrm>
            <a:off x="9532144" y="3165574"/>
            <a:ext cx="2079724" cy="259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1625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HTML5 &amp; CSS3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532144" y="3534519"/>
            <a:ext cx="8007400" cy="32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Structure &amp; Style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9351615" y="4195019"/>
            <a:ext cx="8368456" cy="1718519"/>
            <a:chOff x="0" y="0"/>
            <a:chExt cx="11157942" cy="2291358"/>
          </a:xfrm>
        </p:grpSpPr>
        <p:sp>
          <p:nvSpPr>
            <p:cNvPr id="53" name="Freeform 53"/>
            <p:cNvSpPr/>
            <p:nvPr/>
          </p:nvSpPr>
          <p:spPr>
            <a:xfrm>
              <a:off x="6350" y="6350"/>
              <a:ext cx="11145266" cy="2278761"/>
            </a:xfrm>
            <a:custGeom>
              <a:avLst/>
              <a:gdLst/>
              <a:ahLst/>
              <a:cxnLst/>
              <a:rect l="l" t="t" r="r" b="b"/>
              <a:pathLst>
                <a:path w="11145266" h="2278761">
                  <a:moveTo>
                    <a:pt x="0" y="93218"/>
                  </a:moveTo>
                  <a:cubicBezTo>
                    <a:pt x="0" y="41656"/>
                    <a:pt x="41910" y="0"/>
                    <a:pt x="93599" y="0"/>
                  </a:cubicBezTo>
                  <a:lnTo>
                    <a:pt x="11051667" y="0"/>
                  </a:lnTo>
                  <a:cubicBezTo>
                    <a:pt x="11103356" y="0"/>
                    <a:pt x="11145266" y="41656"/>
                    <a:pt x="11145266" y="93218"/>
                  </a:cubicBezTo>
                  <a:lnTo>
                    <a:pt x="11145266" y="2185543"/>
                  </a:lnTo>
                  <a:cubicBezTo>
                    <a:pt x="11145266" y="2236978"/>
                    <a:pt x="11103356" y="2278761"/>
                    <a:pt x="11051667" y="2278761"/>
                  </a:cubicBezTo>
                  <a:lnTo>
                    <a:pt x="93599" y="2278761"/>
                  </a:lnTo>
                  <a:cubicBezTo>
                    <a:pt x="41910" y="2278761"/>
                    <a:pt x="0" y="2237105"/>
                    <a:pt x="0" y="2185543"/>
                  </a:cubicBezTo>
                  <a:close/>
                </a:path>
              </a:pathLst>
            </a:custGeom>
            <a:solidFill>
              <a:srgbClr val="F2EDE5"/>
            </a:solidFill>
            <a:ln w="12700">
              <a:solidFill>
                <a:srgbClr val="000000"/>
              </a:solidFill>
            </a:ln>
          </p:spPr>
        </p:sp>
        <p:sp>
          <p:nvSpPr>
            <p:cNvPr id="54" name="Freeform 54"/>
            <p:cNvSpPr/>
            <p:nvPr/>
          </p:nvSpPr>
          <p:spPr>
            <a:xfrm>
              <a:off x="0" y="0"/>
              <a:ext cx="11157966" cy="2291461"/>
            </a:xfrm>
            <a:custGeom>
              <a:avLst/>
              <a:gdLst/>
              <a:ahLst/>
              <a:cxnLst/>
              <a:rect l="l" t="t" r="r" b="b"/>
              <a:pathLst>
                <a:path w="11157966" h="2291461">
                  <a:moveTo>
                    <a:pt x="0" y="99568"/>
                  </a:moveTo>
                  <a:cubicBezTo>
                    <a:pt x="0" y="44577"/>
                    <a:pt x="44831" y="0"/>
                    <a:pt x="99949" y="0"/>
                  </a:cubicBezTo>
                  <a:lnTo>
                    <a:pt x="11058017" y="0"/>
                  </a:lnTo>
                  <a:lnTo>
                    <a:pt x="11058017" y="6350"/>
                  </a:lnTo>
                  <a:lnTo>
                    <a:pt x="11058017" y="0"/>
                  </a:lnTo>
                  <a:cubicBezTo>
                    <a:pt x="11113136" y="0"/>
                    <a:pt x="11157966" y="44577"/>
                    <a:pt x="11157966" y="99568"/>
                  </a:cubicBezTo>
                  <a:lnTo>
                    <a:pt x="11151616" y="99568"/>
                  </a:lnTo>
                  <a:lnTo>
                    <a:pt x="11157966" y="99568"/>
                  </a:lnTo>
                  <a:lnTo>
                    <a:pt x="11157966" y="2191893"/>
                  </a:lnTo>
                  <a:lnTo>
                    <a:pt x="11151616" y="2191893"/>
                  </a:lnTo>
                  <a:lnTo>
                    <a:pt x="11157966" y="2191893"/>
                  </a:lnTo>
                  <a:cubicBezTo>
                    <a:pt x="11157966" y="2246884"/>
                    <a:pt x="11113136" y="2291461"/>
                    <a:pt x="11058017" y="2291461"/>
                  </a:cubicBezTo>
                  <a:lnTo>
                    <a:pt x="11058017" y="2285111"/>
                  </a:lnTo>
                  <a:lnTo>
                    <a:pt x="11058017" y="2291461"/>
                  </a:lnTo>
                  <a:lnTo>
                    <a:pt x="99949" y="2291461"/>
                  </a:lnTo>
                  <a:lnTo>
                    <a:pt x="99949" y="2285111"/>
                  </a:lnTo>
                  <a:lnTo>
                    <a:pt x="99949" y="2291461"/>
                  </a:lnTo>
                  <a:cubicBezTo>
                    <a:pt x="44831" y="2291461"/>
                    <a:pt x="0" y="2246884"/>
                    <a:pt x="0" y="2191893"/>
                  </a:cubicBezTo>
                  <a:lnTo>
                    <a:pt x="0" y="99568"/>
                  </a:lnTo>
                  <a:lnTo>
                    <a:pt x="6350" y="99568"/>
                  </a:lnTo>
                  <a:lnTo>
                    <a:pt x="0" y="99568"/>
                  </a:lnTo>
                  <a:moveTo>
                    <a:pt x="12700" y="99568"/>
                  </a:moveTo>
                  <a:lnTo>
                    <a:pt x="12700" y="2191893"/>
                  </a:lnTo>
                  <a:lnTo>
                    <a:pt x="6350" y="2191893"/>
                  </a:lnTo>
                  <a:lnTo>
                    <a:pt x="12700" y="2191893"/>
                  </a:lnTo>
                  <a:cubicBezTo>
                    <a:pt x="12700" y="2239772"/>
                    <a:pt x="51689" y="2278761"/>
                    <a:pt x="99949" y="2278761"/>
                  </a:cubicBezTo>
                  <a:lnTo>
                    <a:pt x="11058017" y="2278761"/>
                  </a:lnTo>
                  <a:cubicBezTo>
                    <a:pt x="11106277" y="2278761"/>
                    <a:pt x="11145266" y="2239899"/>
                    <a:pt x="11145266" y="2191893"/>
                  </a:cubicBezTo>
                  <a:lnTo>
                    <a:pt x="11145266" y="99568"/>
                  </a:lnTo>
                  <a:cubicBezTo>
                    <a:pt x="11145266" y="51689"/>
                    <a:pt x="11106277" y="12700"/>
                    <a:pt x="11058017" y="12700"/>
                  </a:cubicBezTo>
                  <a:lnTo>
                    <a:pt x="99949" y="12700"/>
                  </a:lnTo>
                  <a:lnTo>
                    <a:pt x="99949" y="6350"/>
                  </a:lnTo>
                  <a:lnTo>
                    <a:pt x="99949" y="12700"/>
                  </a:lnTo>
                  <a:cubicBezTo>
                    <a:pt x="51689" y="12700"/>
                    <a:pt x="12700" y="51562"/>
                    <a:pt x="12700" y="99568"/>
                  </a:cubicBezTo>
                  <a:close/>
                </a:path>
              </a:pathLst>
            </a:custGeom>
            <a:solidFill>
              <a:srgbClr val="9C928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5" name="Group 55"/>
          <p:cNvGrpSpPr/>
          <p:nvPr/>
        </p:nvGrpSpPr>
        <p:grpSpPr>
          <a:xfrm>
            <a:off x="9532144" y="4375548"/>
            <a:ext cx="499021" cy="499021"/>
            <a:chOff x="0" y="0"/>
            <a:chExt cx="665362" cy="665362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665480" cy="665480"/>
            </a:xfrm>
            <a:custGeom>
              <a:avLst/>
              <a:gdLst/>
              <a:ahLst/>
              <a:cxnLst/>
              <a:rect l="l" t="t" r="r" b="b"/>
              <a:pathLst>
                <a:path w="665480" h="665480">
                  <a:moveTo>
                    <a:pt x="0" y="332740"/>
                  </a:moveTo>
                  <a:cubicBezTo>
                    <a:pt x="0" y="148971"/>
                    <a:pt x="148971" y="0"/>
                    <a:pt x="332740" y="0"/>
                  </a:cubicBezTo>
                  <a:cubicBezTo>
                    <a:pt x="516509" y="0"/>
                    <a:pt x="665480" y="148971"/>
                    <a:pt x="665480" y="332740"/>
                  </a:cubicBezTo>
                  <a:cubicBezTo>
                    <a:pt x="665480" y="516509"/>
                    <a:pt x="516509" y="665480"/>
                    <a:pt x="332740" y="665480"/>
                  </a:cubicBezTo>
                  <a:cubicBezTo>
                    <a:pt x="148971" y="665480"/>
                    <a:pt x="0" y="516382"/>
                    <a:pt x="0" y="332740"/>
                  </a:cubicBezTo>
                  <a:close/>
                </a:path>
              </a:pathLst>
            </a:custGeom>
            <a:solidFill>
              <a:srgbClr val="9C928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7" name="Freeform 57" descr="preencoded.png"/>
          <p:cNvSpPr/>
          <p:nvPr/>
        </p:nvSpPr>
        <p:spPr>
          <a:xfrm>
            <a:off x="9669364" y="4512618"/>
            <a:ext cx="224581" cy="224581"/>
          </a:xfrm>
          <a:custGeom>
            <a:avLst/>
            <a:gdLst/>
            <a:ahLst/>
            <a:cxnLst/>
            <a:rect l="l" t="t" r="r" b="b"/>
            <a:pathLst>
              <a:path w="224581" h="224581">
                <a:moveTo>
                  <a:pt x="0" y="0"/>
                </a:moveTo>
                <a:lnTo>
                  <a:pt x="224581" y="0"/>
                </a:lnTo>
                <a:lnTo>
                  <a:pt x="224581" y="224581"/>
                </a:lnTo>
                <a:lnTo>
                  <a:pt x="0" y="2245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8333" r="-8333"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9532144" y="5040809"/>
            <a:ext cx="2079724" cy="259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1625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Bootstrap 5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9532144" y="5409754"/>
            <a:ext cx="8007400" cy="32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Responsive UI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9351615" y="6070252"/>
            <a:ext cx="8368456" cy="1718519"/>
            <a:chOff x="0" y="0"/>
            <a:chExt cx="11157942" cy="2291358"/>
          </a:xfrm>
        </p:grpSpPr>
        <p:sp>
          <p:nvSpPr>
            <p:cNvPr id="61" name="Freeform 61"/>
            <p:cNvSpPr/>
            <p:nvPr/>
          </p:nvSpPr>
          <p:spPr>
            <a:xfrm>
              <a:off x="6350" y="6350"/>
              <a:ext cx="11145266" cy="2278761"/>
            </a:xfrm>
            <a:custGeom>
              <a:avLst/>
              <a:gdLst/>
              <a:ahLst/>
              <a:cxnLst/>
              <a:rect l="l" t="t" r="r" b="b"/>
              <a:pathLst>
                <a:path w="11145266" h="2278761">
                  <a:moveTo>
                    <a:pt x="0" y="93218"/>
                  </a:moveTo>
                  <a:cubicBezTo>
                    <a:pt x="0" y="41656"/>
                    <a:pt x="41910" y="0"/>
                    <a:pt x="93599" y="0"/>
                  </a:cubicBezTo>
                  <a:lnTo>
                    <a:pt x="11051667" y="0"/>
                  </a:lnTo>
                  <a:cubicBezTo>
                    <a:pt x="11103356" y="0"/>
                    <a:pt x="11145266" y="41656"/>
                    <a:pt x="11145266" y="93218"/>
                  </a:cubicBezTo>
                  <a:lnTo>
                    <a:pt x="11145266" y="2185543"/>
                  </a:lnTo>
                  <a:cubicBezTo>
                    <a:pt x="11145266" y="2236978"/>
                    <a:pt x="11103356" y="2278761"/>
                    <a:pt x="11051667" y="2278761"/>
                  </a:cubicBezTo>
                  <a:lnTo>
                    <a:pt x="93599" y="2278761"/>
                  </a:lnTo>
                  <a:cubicBezTo>
                    <a:pt x="41910" y="2278761"/>
                    <a:pt x="0" y="2237105"/>
                    <a:pt x="0" y="2185543"/>
                  </a:cubicBezTo>
                  <a:close/>
                </a:path>
              </a:pathLst>
            </a:custGeom>
            <a:solidFill>
              <a:srgbClr val="F2EDE5"/>
            </a:solidFill>
            <a:ln w="12700">
              <a:solidFill>
                <a:srgbClr val="000000"/>
              </a:solidFill>
            </a:ln>
          </p:spPr>
        </p:sp>
        <p:sp>
          <p:nvSpPr>
            <p:cNvPr id="62" name="Freeform 62"/>
            <p:cNvSpPr/>
            <p:nvPr/>
          </p:nvSpPr>
          <p:spPr>
            <a:xfrm>
              <a:off x="0" y="0"/>
              <a:ext cx="11157966" cy="2291461"/>
            </a:xfrm>
            <a:custGeom>
              <a:avLst/>
              <a:gdLst/>
              <a:ahLst/>
              <a:cxnLst/>
              <a:rect l="l" t="t" r="r" b="b"/>
              <a:pathLst>
                <a:path w="11157966" h="2291461">
                  <a:moveTo>
                    <a:pt x="0" y="99568"/>
                  </a:moveTo>
                  <a:cubicBezTo>
                    <a:pt x="0" y="44577"/>
                    <a:pt x="44831" y="0"/>
                    <a:pt x="99949" y="0"/>
                  </a:cubicBezTo>
                  <a:lnTo>
                    <a:pt x="11058017" y="0"/>
                  </a:lnTo>
                  <a:lnTo>
                    <a:pt x="11058017" y="6350"/>
                  </a:lnTo>
                  <a:lnTo>
                    <a:pt x="11058017" y="0"/>
                  </a:lnTo>
                  <a:cubicBezTo>
                    <a:pt x="11113136" y="0"/>
                    <a:pt x="11157966" y="44577"/>
                    <a:pt x="11157966" y="99568"/>
                  </a:cubicBezTo>
                  <a:lnTo>
                    <a:pt x="11151616" y="99568"/>
                  </a:lnTo>
                  <a:lnTo>
                    <a:pt x="11157966" y="99568"/>
                  </a:lnTo>
                  <a:lnTo>
                    <a:pt x="11157966" y="2191893"/>
                  </a:lnTo>
                  <a:lnTo>
                    <a:pt x="11151616" y="2191893"/>
                  </a:lnTo>
                  <a:lnTo>
                    <a:pt x="11157966" y="2191893"/>
                  </a:lnTo>
                  <a:cubicBezTo>
                    <a:pt x="11157966" y="2246884"/>
                    <a:pt x="11113136" y="2291461"/>
                    <a:pt x="11058017" y="2291461"/>
                  </a:cubicBezTo>
                  <a:lnTo>
                    <a:pt x="11058017" y="2285111"/>
                  </a:lnTo>
                  <a:lnTo>
                    <a:pt x="11058017" y="2291461"/>
                  </a:lnTo>
                  <a:lnTo>
                    <a:pt x="99949" y="2291461"/>
                  </a:lnTo>
                  <a:lnTo>
                    <a:pt x="99949" y="2285111"/>
                  </a:lnTo>
                  <a:lnTo>
                    <a:pt x="99949" y="2291461"/>
                  </a:lnTo>
                  <a:cubicBezTo>
                    <a:pt x="44831" y="2291461"/>
                    <a:pt x="0" y="2246884"/>
                    <a:pt x="0" y="2191893"/>
                  </a:cubicBezTo>
                  <a:lnTo>
                    <a:pt x="0" y="99568"/>
                  </a:lnTo>
                  <a:lnTo>
                    <a:pt x="6350" y="99568"/>
                  </a:lnTo>
                  <a:lnTo>
                    <a:pt x="0" y="99568"/>
                  </a:lnTo>
                  <a:moveTo>
                    <a:pt x="12700" y="99568"/>
                  </a:moveTo>
                  <a:lnTo>
                    <a:pt x="12700" y="2191893"/>
                  </a:lnTo>
                  <a:lnTo>
                    <a:pt x="6350" y="2191893"/>
                  </a:lnTo>
                  <a:lnTo>
                    <a:pt x="12700" y="2191893"/>
                  </a:lnTo>
                  <a:cubicBezTo>
                    <a:pt x="12700" y="2239772"/>
                    <a:pt x="51689" y="2278761"/>
                    <a:pt x="99949" y="2278761"/>
                  </a:cubicBezTo>
                  <a:lnTo>
                    <a:pt x="11058017" y="2278761"/>
                  </a:lnTo>
                  <a:cubicBezTo>
                    <a:pt x="11106277" y="2278761"/>
                    <a:pt x="11145266" y="2239899"/>
                    <a:pt x="11145266" y="2191893"/>
                  </a:cubicBezTo>
                  <a:lnTo>
                    <a:pt x="11145266" y="99568"/>
                  </a:lnTo>
                  <a:cubicBezTo>
                    <a:pt x="11145266" y="51689"/>
                    <a:pt x="11106277" y="12700"/>
                    <a:pt x="11058017" y="12700"/>
                  </a:cubicBezTo>
                  <a:lnTo>
                    <a:pt x="99949" y="12700"/>
                  </a:lnTo>
                  <a:lnTo>
                    <a:pt x="99949" y="6350"/>
                  </a:lnTo>
                  <a:lnTo>
                    <a:pt x="99949" y="12700"/>
                  </a:lnTo>
                  <a:cubicBezTo>
                    <a:pt x="51689" y="12700"/>
                    <a:pt x="12700" y="51562"/>
                    <a:pt x="12700" y="99568"/>
                  </a:cubicBezTo>
                  <a:close/>
                </a:path>
              </a:pathLst>
            </a:custGeom>
            <a:solidFill>
              <a:srgbClr val="9C928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3" name="Group 63"/>
          <p:cNvGrpSpPr/>
          <p:nvPr/>
        </p:nvGrpSpPr>
        <p:grpSpPr>
          <a:xfrm>
            <a:off x="9532144" y="6250781"/>
            <a:ext cx="499021" cy="499021"/>
            <a:chOff x="0" y="0"/>
            <a:chExt cx="665362" cy="665362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665480" cy="665480"/>
            </a:xfrm>
            <a:custGeom>
              <a:avLst/>
              <a:gdLst/>
              <a:ahLst/>
              <a:cxnLst/>
              <a:rect l="l" t="t" r="r" b="b"/>
              <a:pathLst>
                <a:path w="665480" h="665480">
                  <a:moveTo>
                    <a:pt x="0" y="332740"/>
                  </a:moveTo>
                  <a:cubicBezTo>
                    <a:pt x="0" y="148971"/>
                    <a:pt x="148971" y="0"/>
                    <a:pt x="332740" y="0"/>
                  </a:cubicBezTo>
                  <a:cubicBezTo>
                    <a:pt x="516509" y="0"/>
                    <a:pt x="665480" y="148971"/>
                    <a:pt x="665480" y="332740"/>
                  </a:cubicBezTo>
                  <a:cubicBezTo>
                    <a:pt x="665480" y="516509"/>
                    <a:pt x="516509" y="665480"/>
                    <a:pt x="332740" y="665480"/>
                  </a:cubicBezTo>
                  <a:cubicBezTo>
                    <a:pt x="148971" y="665480"/>
                    <a:pt x="0" y="516382"/>
                    <a:pt x="0" y="332740"/>
                  </a:cubicBezTo>
                  <a:close/>
                </a:path>
              </a:pathLst>
            </a:custGeom>
            <a:solidFill>
              <a:srgbClr val="9C928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5" name="Freeform 65" descr="preencoded.png"/>
          <p:cNvSpPr/>
          <p:nvPr/>
        </p:nvSpPr>
        <p:spPr>
          <a:xfrm>
            <a:off x="9669364" y="6387852"/>
            <a:ext cx="224581" cy="224581"/>
          </a:xfrm>
          <a:custGeom>
            <a:avLst/>
            <a:gdLst/>
            <a:ahLst/>
            <a:cxnLst/>
            <a:rect l="l" t="t" r="r" b="b"/>
            <a:pathLst>
              <a:path w="224581" h="224581">
                <a:moveTo>
                  <a:pt x="0" y="0"/>
                </a:moveTo>
                <a:lnTo>
                  <a:pt x="224581" y="0"/>
                </a:lnTo>
                <a:lnTo>
                  <a:pt x="224581" y="224582"/>
                </a:lnTo>
                <a:lnTo>
                  <a:pt x="0" y="2245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6250" r="-6250"/>
            </a:stretch>
          </a:blipFill>
        </p:spPr>
      </p:sp>
      <p:sp>
        <p:nvSpPr>
          <p:cNvPr id="66" name="TextBox 66"/>
          <p:cNvSpPr txBox="1"/>
          <p:nvPr/>
        </p:nvSpPr>
        <p:spPr>
          <a:xfrm>
            <a:off x="9532144" y="6916042"/>
            <a:ext cx="2079724" cy="259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1625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Chart.js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9532144" y="7284987"/>
            <a:ext cx="8007400" cy="32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Visualizations</a:t>
            </a:r>
          </a:p>
        </p:txBody>
      </p:sp>
      <p:grpSp>
        <p:nvGrpSpPr>
          <p:cNvPr id="68" name="Group 68"/>
          <p:cNvGrpSpPr/>
          <p:nvPr/>
        </p:nvGrpSpPr>
        <p:grpSpPr>
          <a:xfrm>
            <a:off x="9351615" y="7945487"/>
            <a:ext cx="8368456" cy="1718519"/>
            <a:chOff x="0" y="0"/>
            <a:chExt cx="11157942" cy="2291358"/>
          </a:xfrm>
        </p:grpSpPr>
        <p:sp>
          <p:nvSpPr>
            <p:cNvPr id="69" name="Freeform 69"/>
            <p:cNvSpPr/>
            <p:nvPr/>
          </p:nvSpPr>
          <p:spPr>
            <a:xfrm>
              <a:off x="6350" y="6350"/>
              <a:ext cx="11145266" cy="2278761"/>
            </a:xfrm>
            <a:custGeom>
              <a:avLst/>
              <a:gdLst/>
              <a:ahLst/>
              <a:cxnLst/>
              <a:rect l="l" t="t" r="r" b="b"/>
              <a:pathLst>
                <a:path w="11145266" h="2278761">
                  <a:moveTo>
                    <a:pt x="0" y="93218"/>
                  </a:moveTo>
                  <a:cubicBezTo>
                    <a:pt x="0" y="41656"/>
                    <a:pt x="41910" y="0"/>
                    <a:pt x="93599" y="0"/>
                  </a:cubicBezTo>
                  <a:lnTo>
                    <a:pt x="11051667" y="0"/>
                  </a:lnTo>
                  <a:cubicBezTo>
                    <a:pt x="11103356" y="0"/>
                    <a:pt x="11145266" y="41656"/>
                    <a:pt x="11145266" y="93218"/>
                  </a:cubicBezTo>
                  <a:lnTo>
                    <a:pt x="11145266" y="2185543"/>
                  </a:lnTo>
                  <a:cubicBezTo>
                    <a:pt x="11145266" y="2236978"/>
                    <a:pt x="11103356" y="2278761"/>
                    <a:pt x="11051667" y="2278761"/>
                  </a:cubicBezTo>
                  <a:lnTo>
                    <a:pt x="93599" y="2278761"/>
                  </a:lnTo>
                  <a:cubicBezTo>
                    <a:pt x="41910" y="2278761"/>
                    <a:pt x="0" y="2237105"/>
                    <a:pt x="0" y="2185543"/>
                  </a:cubicBezTo>
                  <a:close/>
                </a:path>
              </a:pathLst>
            </a:custGeom>
            <a:solidFill>
              <a:srgbClr val="F2EDE5"/>
            </a:solidFill>
            <a:ln w="12700">
              <a:solidFill>
                <a:srgbClr val="000000"/>
              </a:solidFill>
            </a:ln>
          </p:spPr>
        </p:sp>
        <p:sp>
          <p:nvSpPr>
            <p:cNvPr id="70" name="Freeform 70"/>
            <p:cNvSpPr/>
            <p:nvPr/>
          </p:nvSpPr>
          <p:spPr>
            <a:xfrm>
              <a:off x="0" y="0"/>
              <a:ext cx="11157966" cy="2291461"/>
            </a:xfrm>
            <a:custGeom>
              <a:avLst/>
              <a:gdLst/>
              <a:ahLst/>
              <a:cxnLst/>
              <a:rect l="l" t="t" r="r" b="b"/>
              <a:pathLst>
                <a:path w="11157966" h="2291461">
                  <a:moveTo>
                    <a:pt x="0" y="99568"/>
                  </a:moveTo>
                  <a:cubicBezTo>
                    <a:pt x="0" y="44577"/>
                    <a:pt x="44831" y="0"/>
                    <a:pt x="99949" y="0"/>
                  </a:cubicBezTo>
                  <a:lnTo>
                    <a:pt x="11058017" y="0"/>
                  </a:lnTo>
                  <a:lnTo>
                    <a:pt x="11058017" y="6350"/>
                  </a:lnTo>
                  <a:lnTo>
                    <a:pt x="11058017" y="0"/>
                  </a:lnTo>
                  <a:cubicBezTo>
                    <a:pt x="11113136" y="0"/>
                    <a:pt x="11157966" y="44577"/>
                    <a:pt x="11157966" y="99568"/>
                  </a:cubicBezTo>
                  <a:lnTo>
                    <a:pt x="11151616" y="99568"/>
                  </a:lnTo>
                  <a:lnTo>
                    <a:pt x="11157966" y="99568"/>
                  </a:lnTo>
                  <a:lnTo>
                    <a:pt x="11157966" y="2191893"/>
                  </a:lnTo>
                  <a:lnTo>
                    <a:pt x="11151616" y="2191893"/>
                  </a:lnTo>
                  <a:lnTo>
                    <a:pt x="11157966" y="2191893"/>
                  </a:lnTo>
                  <a:cubicBezTo>
                    <a:pt x="11157966" y="2246884"/>
                    <a:pt x="11113136" y="2291461"/>
                    <a:pt x="11058017" y="2291461"/>
                  </a:cubicBezTo>
                  <a:lnTo>
                    <a:pt x="11058017" y="2285111"/>
                  </a:lnTo>
                  <a:lnTo>
                    <a:pt x="11058017" y="2291461"/>
                  </a:lnTo>
                  <a:lnTo>
                    <a:pt x="99949" y="2291461"/>
                  </a:lnTo>
                  <a:lnTo>
                    <a:pt x="99949" y="2285111"/>
                  </a:lnTo>
                  <a:lnTo>
                    <a:pt x="99949" y="2291461"/>
                  </a:lnTo>
                  <a:cubicBezTo>
                    <a:pt x="44831" y="2291461"/>
                    <a:pt x="0" y="2246884"/>
                    <a:pt x="0" y="2191893"/>
                  </a:cubicBezTo>
                  <a:lnTo>
                    <a:pt x="0" y="99568"/>
                  </a:lnTo>
                  <a:lnTo>
                    <a:pt x="6350" y="99568"/>
                  </a:lnTo>
                  <a:lnTo>
                    <a:pt x="0" y="99568"/>
                  </a:lnTo>
                  <a:moveTo>
                    <a:pt x="12700" y="99568"/>
                  </a:moveTo>
                  <a:lnTo>
                    <a:pt x="12700" y="2191893"/>
                  </a:lnTo>
                  <a:lnTo>
                    <a:pt x="6350" y="2191893"/>
                  </a:lnTo>
                  <a:lnTo>
                    <a:pt x="12700" y="2191893"/>
                  </a:lnTo>
                  <a:cubicBezTo>
                    <a:pt x="12700" y="2239772"/>
                    <a:pt x="51689" y="2278761"/>
                    <a:pt x="99949" y="2278761"/>
                  </a:cubicBezTo>
                  <a:lnTo>
                    <a:pt x="11058017" y="2278761"/>
                  </a:lnTo>
                  <a:cubicBezTo>
                    <a:pt x="11106277" y="2278761"/>
                    <a:pt x="11145266" y="2239899"/>
                    <a:pt x="11145266" y="2191893"/>
                  </a:cubicBezTo>
                  <a:lnTo>
                    <a:pt x="11145266" y="99568"/>
                  </a:lnTo>
                  <a:cubicBezTo>
                    <a:pt x="11145266" y="51689"/>
                    <a:pt x="11106277" y="12700"/>
                    <a:pt x="11058017" y="12700"/>
                  </a:cubicBezTo>
                  <a:lnTo>
                    <a:pt x="99949" y="12700"/>
                  </a:lnTo>
                  <a:lnTo>
                    <a:pt x="99949" y="6350"/>
                  </a:lnTo>
                  <a:lnTo>
                    <a:pt x="99949" y="12700"/>
                  </a:lnTo>
                  <a:cubicBezTo>
                    <a:pt x="51689" y="12700"/>
                    <a:pt x="12700" y="51562"/>
                    <a:pt x="12700" y="99568"/>
                  </a:cubicBezTo>
                  <a:close/>
                </a:path>
              </a:pathLst>
            </a:custGeom>
            <a:solidFill>
              <a:srgbClr val="9C928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1" name="Group 71"/>
          <p:cNvGrpSpPr/>
          <p:nvPr/>
        </p:nvGrpSpPr>
        <p:grpSpPr>
          <a:xfrm>
            <a:off x="9532144" y="8126016"/>
            <a:ext cx="499021" cy="499021"/>
            <a:chOff x="0" y="0"/>
            <a:chExt cx="665362" cy="665362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665480" cy="665480"/>
            </a:xfrm>
            <a:custGeom>
              <a:avLst/>
              <a:gdLst/>
              <a:ahLst/>
              <a:cxnLst/>
              <a:rect l="l" t="t" r="r" b="b"/>
              <a:pathLst>
                <a:path w="665480" h="665480">
                  <a:moveTo>
                    <a:pt x="0" y="332740"/>
                  </a:moveTo>
                  <a:cubicBezTo>
                    <a:pt x="0" y="148971"/>
                    <a:pt x="148971" y="0"/>
                    <a:pt x="332740" y="0"/>
                  </a:cubicBezTo>
                  <a:cubicBezTo>
                    <a:pt x="516509" y="0"/>
                    <a:pt x="665480" y="148971"/>
                    <a:pt x="665480" y="332740"/>
                  </a:cubicBezTo>
                  <a:cubicBezTo>
                    <a:pt x="665480" y="516509"/>
                    <a:pt x="516509" y="665480"/>
                    <a:pt x="332740" y="665480"/>
                  </a:cubicBezTo>
                  <a:cubicBezTo>
                    <a:pt x="148971" y="665480"/>
                    <a:pt x="0" y="516382"/>
                    <a:pt x="0" y="332740"/>
                  </a:cubicBezTo>
                  <a:close/>
                </a:path>
              </a:pathLst>
            </a:custGeom>
            <a:solidFill>
              <a:srgbClr val="9C928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3" name="Freeform 73" descr="preencoded.png"/>
          <p:cNvSpPr/>
          <p:nvPr/>
        </p:nvSpPr>
        <p:spPr>
          <a:xfrm>
            <a:off x="9669364" y="8263086"/>
            <a:ext cx="224581" cy="224581"/>
          </a:xfrm>
          <a:custGeom>
            <a:avLst/>
            <a:gdLst/>
            <a:ahLst/>
            <a:cxnLst/>
            <a:rect l="l" t="t" r="r" b="b"/>
            <a:pathLst>
              <a:path w="224581" h="224581">
                <a:moveTo>
                  <a:pt x="0" y="0"/>
                </a:moveTo>
                <a:lnTo>
                  <a:pt x="224581" y="0"/>
                </a:lnTo>
                <a:lnTo>
                  <a:pt x="224581" y="224581"/>
                </a:lnTo>
                <a:lnTo>
                  <a:pt x="0" y="22458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t="-20833" b="-20833"/>
            </a:stretch>
          </a:blipFill>
        </p:spPr>
      </p:sp>
      <p:sp>
        <p:nvSpPr>
          <p:cNvPr id="74" name="TextBox 74"/>
          <p:cNvSpPr txBox="1"/>
          <p:nvPr/>
        </p:nvSpPr>
        <p:spPr>
          <a:xfrm>
            <a:off x="9532144" y="8791278"/>
            <a:ext cx="2079724" cy="259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1625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Flask-SQLAlchemy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9532144" y="9160222"/>
            <a:ext cx="8007400" cy="32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>
                <a:solidFill>
                  <a:srgbClr val="4C4C4C"/>
                </a:solidFill>
                <a:latin typeface="Noto Serif"/>
                <a:ea typeface="Noto Serif"/>
                <a:cs typeface="Noto Serif"/>
                <a:sym typeface="Noto Serif"/>
              </a:rPr>
              <a:t>ORM Operations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697</Words>
  <Application>Microsoft Office PowerPoint</Application>
  <PresentationFormat>Custom</PresentationFormat>
  <Paragraphs>156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Noto Serif Bold</vt:lpstr>
      <vt:lpstr>Arial</vt:lpstr>
      <vt:lpstr>Calibri</vt:lpstr>
      <vt:lpstr>Noto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Hotel-Guest-Sentiment-Analyzer.pptx</dc:title>
  <dc:creator>jashwanth lavudya</dc:creator>
  <cp:lastModifiedBy>jashwanth lavudya</cp:lastModifiedBy>
  <cp:revision>2</cp:revision>
  <dcterms:created xsi:type="dcterms:W3CDTF">2006-08-16T00:00:00Z</dcterms:created>
  <dcterms:modified xsi:type="dcterms:W3CDTF">2025-12-10T12:22:21Z</dcterms:modified>
  <dc:identifier>DAG6hoFEpBA</dc:identifier>
</cp:coreProperties>
</file>